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95"/>
  </p:notesMasterIdLst>
  <p:handoutMasterIdLst>
    <p:handoutMasterId r:id="rId96"/>
  </p:handoutMasterIdLst>
  <p:sldIdLst>
    <p:sldId id="603" r:id="rId8"/>
    <p:sldId id="1829" r:id="rId9"/>
    <p:sldId id="2648" r:id="rId10"/>
    <p:sldId id="2589" r:id="rId11"/>
    <p:sldId id="2653" r:id="rId12"/>
    <p:sldId id="2590" r:id="rId13"/>
    <p:sldId id="2591" r:id="rId14"/>
    <p:sldId id="2646" r:id="rId15"/>
    <p:sldId id="2647" r:id="rId16"/>
    <p:sldId id="2649" r:id="rId17"/>
    <p:sldId id="2650" r:id="rId18"/>
    <p:sldId id="2651" r:id="rId19"/>
    <p:sldId id="2652" r:id="rId20"/>
    <p:sldId id="2645" r:id="rId21"/>
    <p:sldId id="2594" r:id="rId22"/>
    <p:sldId id="2627" r:id="rId23"/>
    <p:sldId id="2578" r:id="rId24"/>
    <p:sldId id="2618" r:id="rId25"/>
    <p:sldId id="2629" r:id="rId26"/>
    <p:sldId id="2628" r:id="rId27"/>
    <p:sldId id="2619" r:id="rId28"/>
    <p:sldId id="2630" r:id="rId29"/>
    <p:sldId id="2596" r:id="rId30"/>
    <p:sldId id="2622" r:id="rId31"/>
    <p:sldId id="2592" r:id="rId32"/>
    <p:sldId id="2595" r:id="rId33"/>
    <p:sldId id="2597" r:id="rId34"/>
    <p:sldId id="2631" r:id="rId35"/>
    <p:sldId id="2593" r:id="rId36"/>
    <p:sldId id="2632" r:id="rId37"/>
    <p:sldId id="2633" r:id="rId38"/>
    <p:sldId id="2634" r:id="rId39"/>
    <p:sldId id="2635" r:id="rId40"/>
    <p:sldId id="2626" r:id="rId41"/>
    <p:sldId id="2620" r:id="rId42"/>
    <p:sldId id="2636" r:id="rId43"/>
    <p:sldId id="2599" r:id="rId44"/>
    <p:sldId id="2600" r:id="rId45"/>
    <p:sldId id="2598" r:id="rId46"/>
    <p:sldId id="2637" r:id="rId47"/>
    <p:sldId id="2638" r:id="rId48"/>
    <p:sldId id="2601" r:id="rId49"/>
    <p:sldId id="2603" r:id="rId50"/>
    <p:sldId id="2604" r:id="rId51"/>
    <p:sldId id="2639" r:id="rId52"/>
    <p:sldId id="2602" r:id="rId53"/>
    <p:sldId id="2607" r:id="rId54"/>
    <p:sldId id="2605" r:id="rId55"/>
    <p:sldId id="2606" r:id="rId56"/>
    <p:sldId id="2608" r:id="rId57"/>
    <p:sldId id="2609" r:id="rId58"/>
    <p:sldId id="2625" r:id="rId59"/>
    <p:sldId id="2642" r:id="rId60"/>
    <p:sldId id="2641" r:id="rId61"/>
    <p:sldId id="2613" r:id="rId62"/>
    <p:sldId id="2611" r:id="rId63"/>
    <p:sldId id="2612" r:id="rId64"/>
    <p:sldId id="2643" r:id="rId65"/>
    <p:sldId id="2644" r:id="rId66"/>
    <p:sldId id="2654" r:id="rId67"/>
    <p:sldId id="2615" r:id="rId68"/>
    <p:sldId id="2655" r:id="rId69"/>
    <p:sldId id="2624" r:id="rId70"/>
    <p:sldId id="2616" r:id="rId71"/>
    <p:sldId id="2617" r:id="rId72"/>
    <p:sldId id="2663" r:id="rId73"/>
    <p:sldId id="2656" r:id="rId74"/>
    <p:sldId id="2658" r:id="rId75"/>
    <p:sldId id="2659" r:id="rId76"/>
    <p:sldId id="2660" r:id="rId77"/>
    <p:sldId id="2662" r:id="rId78"/>
    <p:sldId id="2581" r:id="rId79"/>
    <p:sldId id="2640" r:id="rId80"/>
    <p:sldId id="2574" r:id="rId81"/>
    <p:sldId id="2575" r:id="rId82"/>
    <p:sldId id="2577" r:id="rId83"/>
    <p:sldId id="2587" r:id="rId84"/>
    <p:sldId id="2588" r:id="rId85"/>
    <p:sldId id="2586" r:id="rId86"/>
    <p:sldId id="2576" r:id="rId87"/>
    <p:sldId id="2579" r:id="rId88"/>
    <p:sldId id="2657" r:id="rId89"/>
    <p:sldId id="2557" r:id="rId90"/>
    <p:sldId id="2582" r:id="rId91"/>
    <p:sldId id="2584" r:id="rId92"/>
    <p:sldId id="2583" r:id="rId93"/>
    <p:sldId id="582" r:id="rId9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FF0000"/>
    <a:srgbClr val="F53A21"/>
    <a:srgbClr val="FFC000"/>
    <a:srgbClr val="0432FF"/>
    <a:srgbClr val="221815"/>
    <a:srgbClr val="91A2BF"/>
    <a:srgbClr val="66BA36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6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  <p:sldLayoutId id="2147483983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hihu.com/question/645010090/answer/3403413472" TargetMode="Externa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zhihu.com/people/mackler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F20DB6-8F4B-704B-8E98-A29676DA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4204138" y="1014787"/>
            <a:ext cx="7992625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717" y="528562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159" y="532303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4635061" y="1403131"/>
            <a:ext cx="7090929" cy="349415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深度分析 </a:t>
            </a:r>
            <a:r>
              <a:rPr lang="en-US" altLang="zh-CN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&amp;</a:t>
            </a:r>
            <a:r>
              <a:rPr lang="zh-CN" altLang="en-US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endParaRPr lang="en-US" altLang="zh-CN" sz="88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>
              <a:lnSpc>
                <a:spcPct val="120000"/>
              </a:lnSpc>
            </a:pPr>
            <a:r>
              <a:rPr lang="zh-CN" altLang="en-US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产业洞察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50948E-8BA0-8C49-B15F-078EFEC1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大模型推理阶段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AFDF60-0285-FA47-90C1-DAC29F964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0688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53A21"/>
                </a:solidFill>
              </a:rPr>
              <a:t>Prefill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zh-CN" altLang="en-US" sz="1800" dirty="0"/>
              <a:t>提示词 </a:t>
            </a:r>
            <a:r>
              <a:rPr lang="en-US" altLang="zh-CN" sz="1800" dirty="0"/>
              <a:t>Prompt</a:t>
            </a:r>
            <a:r>
              <a:rPr lang="zh-CN" altLang="en-US" sz="1800" dirty="0"/>
              <a:t> 处理被称为预填充（</a:t>
            </a:r>
            <a:r>
              <a:rPr lang="en-US" altLang="zh-CN" sz="1800" dirty="0"/>
              <a:t>prefill</a:t>
            </a:r>
            <a:r>
              <a:rPr lang="zh-CN" altLang="en-US" sz="1800" dirty="0"/>
              <a:t>），一次性将大量 </a:t>
            </a:r>
            <a:r>
              <a:rPr lang="en-US" altLang="zh-CN" sz="1800" dirty="0"/>
              <a:t>Tokens</a:t>
            </a:r>
            <a:r>
              <a:rPr lang="zh-CN" altLang="en-US" sz="1800" dirty="0"/>
              <a:t> 预先进行计算输入到模型中去生成 </a:t>
            </a:r>
            <a:r>
              <a:rPr lang="en-US" altLang="zh-CN" sz="1800" dirty="0"/>
              <a:t>KV-Cache</a:t>
            </a:r>
            <a:r>
              <a:rPr lang="zh-CN" altLang="en-US" sz="1800" dirty="0"/>
              <a:t>，通过一次 </a:t>
            </a:r>
            <a:r>
              <a:rPr lang="en-US" altLang="zh-CN" sz="1800" dirty="0"/>
              <a:t>Forward </a:t>
            </a:r>
            <a:r>
              <a:rPr lang="zh-CN" altLang="en-US" sz="1800" dirty="0"/>
              <a:t>就可以完成。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53A21"/>
                </a:solidFill>
              </a:rPr>
              <a:t>Decoding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zh-CN" altLang="en-US" sz="1800" dirty="0"/>
              <a:t>从生成第一个 </a:t>
            </a:r>
            <a:r>
              <a:rPr lang="en-US" altLang="zh-CN" sz="1800" dirty="0"/>
              <a:t>Token</a:t>
            </a:r>
            <a:r>
              <a:rPr lang="zh-CN" altLang="en-US" sz="1800" dirty="0"/>
              <a:t> 后开始，采用自回归方式一次生成一个 </a:t>
            </a:r>
            <a:r>
              <a:rPr lang="en-US" altLang="zh-CN" sz="1800" dirty="0"/>
              <a:t>Token</a:t>
            </a:r>
            <a:r>
              <a:rPr lang="zh-CN" altLang="en-US" sz="1800" dirty="0"/>
              <a:t>，直到生成一个特殊的 </a:t>
            </a:r>
            <a:r>
              <a:rPr lang="en-US" altLang="zh-CN" sz="1800" dirty="0"/>
              <a:t>Stop Token</a:t>
            </a:r>
            <a:r>
              <a:rPr lang="zh-CN" altLang="en-US" sz="1800" dirty="0"/>
              <a:t> 为止，常规的大模型推理阶段。</a:t>
            </a:r>
            <a:endParaRPr lang="en-US" altLang="zh-CN" sz="180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3F746357-65F4-BA44-8B4E-66B8FA207A93}"/>
              </a:ext>
            </a:extLst>
          </p:cNvPr>
          <p:cNvSpPr txBox="1">
            <a:spLocks/>
          </p:cNvSpPr>
          <p:nvPr/>
        </p:nvSpPr>
        <p:spPr>
          <a:xfrm>
            <a:off x="616644" y="3649449"/>
            <a:ext cx="10963473" cy="161623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我是你老爸，你是我儿子，请你说话放尊重点，回答问题前都用尊称。我给出的问题是 </a:t>
            </a:r>
            <a:r>
              <a:rPr lang="en-US" altLang="zh-CN" dirty="0"/>
              <a:t>{Prompt}</a:t>
            </a:r>
            <a:r>
              <a:rPr lang="zh-CN" altLang="en-US" dirty="0"/>
              <a:t>，你需要知道的上下文是 </a:t>
            </a:r>
            <a:r>
              <a:rPr lang="en-US" altLang="zh-CN" dirty="0"/>
              <a:t>{content}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21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50948E-8BA0-8C49-B15F-078EFEC1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大模型推理阶段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AFDF60-0285-FA47-90C1-DAC29F964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0688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53A21"/>
                </a:solidFill>
              </a:rPr>
              <a:t>Prefill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zh-CN" altLang="en-US" sz="1800" dirty="0"/>
              <a:t>提示词 </a:t>
            </a:r>
            <a:r>
              <a:rPr lang="en-US" altLang="zh-CN" sz="1800" dirty="0"/>
              <a:t>Prompt</a:t>
            </a:r>
            <a:r>
              <a:rPr lang="zh-CN" altLang="en-US" sz="1800" dirty="0"/>
              <a:t> 处理被称为预填充（</a:t>
            </a:r>
            <a:r>
              <a:rPr lang="en-US" altLang="zh-CN" sz="1800" dirty="0"/>
              <a:t>prefill</a:t>
            </a:r>
            <a:r>
              <a:rPr lang="zh-CN" altLang="en-US" sz="1800" dirty="0"/>
              <a:t>），一次性将大量 </a:t>
            </a:r>
            <a:r>
              <a:rPr lang="en-US" altLang="zh-CN" sz="1800" dirty="0"/>
              <a:t>Tokens</a:t>
            </a:r>
            <a:r>
              <a:rPr lang="zh-CN" altLang="en-US" sz="1800" dirty="0"/>
              <a:t> 预先进行计算输入到模型中去生成 </a:t>
            </a:r>
            <a:r>
              <a:rPr lang="en-US" altLang="zh-CN" sz="1800" dirty="0"/>
              <a:t>KV-Cache</a:t>
            </a:r>
            <a:r>
              <a:rPr lang="zh-CN" altLang="en-US" sz="1800" dirty="0"/>
              <a:t>，通过一次 </a:t>
            </a:r>
            <a:r>
              <a:rPr lang="en-US" altLang="zh-CN" sz="1800" dirty="0"/>
              <a:t>Forward </a:t>
            </a:r>
            <a:r>
              <a:rPr lang="zh-CN" altLang="en-US" sz="1800" dirty="0"/>
              <a:t>就可以完成。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53A21"/>
                </a:solidFill>
              </a:rPr>
              <a:t>Decoding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zh-CN" altLang="en-US" sz="1800" dirty="0"/>
              <a:t>从生成第一个 </a:t>
            </a:r>
            <a:r>
              <a:rPr lang="en-US" altLang="zh-CN" sz="1800" dirty="0"/>
              <a:t>Token</a:t>
            </a:r>
            <a:r>
              <a:rPr lang="zh-CN" altLang="en-US" sz="1800" dirty="0"/>
              <a:t> 后开始，采用自回归方式一次生成一个 </a:t>
            </a:r>
            <a:r>
              <a:rPr lang="en-US" altLang="zh-CN" sz="1800" dirty="0"/>
              <a:t>Token</a:t>
            </a:r>
            <a:r>
              <a:rPr lang="zh-CN" altLang="en-US" sz="1800" dirty="0"/>
              <a:t>，直到生成一个特殊的 </a:t>
            </a:r>
            <a:r>
              <a:rPr lang="en-US" altLang="zh-CN" sz="1800" dirty="0"/>
              <a:t>Stop Token</a:t>
            </a:r>
            <a:r>
              <a:rPr lang="zh-CN" altLang="en-US" sz="1800" dirty="0"/>
              <a:t> 为止，常规的大模型推理阶段。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F11908-BB7A-6D4A-BEBD-00355A34AA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91"/>
          <a:stretch/>
        </p:blipFill>
        <p:spPr>
          <a:xfrm>
            <a:off x="2398180" y="3890196"/>
            <a:ext cx="6924496" cy="20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CAA6CF-EA6D-994D-944C-9423EF38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大模型推理影响因素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DEDF63-F775-E648-9511-CC26FE467E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</a:rPr>
              <a:t>LLM </a:t>
            </a:r>
            <a:r>
              <a:rPr lang="zh-CN" altLang="en-US" dirty="0">
                <a:solidFill>
                  <a:srgbClr val="F53A21"/>
                </a:solidFill>
              </a:rPr>
              <a:t>推理时延由 </a:t>
            </a:r>
            <a:r>
              <a:rPr lang="en-US" altLang="zh-CN" dirty="0">
                <a:solidFill>
                  <a:srgbClr val="F53A21"/>
                </a:solidFill>
              </a:rPr>
              <a:t>Prefill </a:t>
            </a:r>
            <a:r>
              <a:rPr lang="zh-CN" altLang="en-US" dirty="0">
                <a:solidFill>
                  <a:srgbClr val="F53A21"/>
                </a:solidFill>
              </a:rPr>
              <a:t>阶段时延和 </a:t>
            </a:r>
            <a:r>
              <a:rPr lang="en-US" altLang="zh-CN" dirty="0">
                <a:solidFill>
                  <a:srgbClr val="F53A21"/>
                </a:solidFill>
              </a:rPr>
              <a:t>Decoding </a:t>
            </a:r>
            <a:r>
              <a:rPr lang="zh-CN" altLang="en-US" dirty="0">
                <a:solidFill>
                  <a:srgbClr val="F53A21"/>
                </a:solidFill>
              </a:rPr>
              <a:t>阶段时延决定：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en-US" altLang="zh-CN" dirty="0"/>
              <a:t>Prefill </a:t>
            </a:r>
            <a:r>
              <a:rPr lang="zh-CN" altLang="en-US" dirty="0"/>
              <a:t>时延对应第一个 </a:t>
            </a:r>
            <a:r>
              <a:rPr lang="en-US" altLang="zh-CN" dirty="0"/>
              <a:t>Token </a:t>
            </a:r>
            <a:r>
              <a:rPr lang="zh-CN" altLang="en-US" dirty="0"/>
              <a:t>的时延，与输入序列中 </a:t>
            </a:r>
            <a:r>
              <a:rPr lang="en-US" altLang="zh-CN" dirty="0"/>
              <a:t>Token </a:t>
            </a:r>
            <a:r>
              <a:rPr lang="zh-CN" altLang="en-US" dirty="0"/>
              <a:t>数量有关；</a:t>
            </a:r>
            <a:endParaRPr lang="en-US" altLang="zh-CN" dirty="0"/>
          </a:p>
          <a:p>
            <a:pPr lvl="1"/>
            <a:r>
              <a:rPr lang="en-US" altLang="zh-CN" dirty="0"/>
              <a:t>Decoding </a:t>
            </a:r>
            <a:r>
              <a:rPr lang="zh-CN" altLang="en-US" dirty="0"/>
              <a:t>阶段时延决定整体时延，由输出序列的 </a:t>
            </a:r>
            <a:r>
              <a:rPr lang="en-US" altLang="zh-CN" dirty="0"/>
              <a:t>Token </a:t>
            </a:r>
            <a:r>
              <a:rPr lang="zh-CN" altLang="en-US" dirty="0"/>
              <a:t>数决定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F53A21"/>
                </a:solidFill>
                <a:sym typeface="Wingdings" pitchFamily="2" charset="2"/>
              </a:rPr>
              <a:t>Groq</a:t>
            </a:r>
            <a:r>
              <a:rPr lang="zh-CN" altLang="en-US" b="1" dirty="0">
                <a:solidFill>
                  <a:srgbClr val="F53A21"/>
                </a:solidFill>
                <a:sym typeface="Wingdings" pitchFamily="2" charset="2"/>
              </a:rPr>
              <a:t> 性能提升的重点；</a:t>
            </a:r>
            <a:endParaRPr lang="zh-CN" altLang="en-US" b="1" dirty="0">
              <a:solidFill>
                <a:srgbClr val="F53A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0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670F0-448E-2043-9748-824EC2E1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C2B8D3-82A6-E14A-92DF-B6FD0600F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为什么 </a:t>
            </a:r>
            <a:r>
              <a:rPr lang="en-US" altLang="zh-CN" sz="2000" dirty="0"/>
              <a:t>Groq</a:t>
            </a:r>
            <a:r>
              <a:rPr lang="zh-CN" altLang="en-US" sz="2000" dirty="0"/>
              <a:t> 这么挫的</a:t>
            </a:r>
            <a:r>
              <a:rPr lang="en-US" altLang="zh-CN" sz="2000" dirty="0"/>
              <a:t>AI</a:t>
            </a:r>
            <a:r>
              <a:rPr lang="zh-CN" altLang="en-US" sz="2000" dirty="0"/>
              <a:t> 芯片，推理时延能比 </a:t>
            </a:r>
            <a:r>
              <a:rPr lang="en-US" altLang="zh-CN" sz="2000" dirty="0"/>
              <a:t>NV</a:t>
            </a:r>
            <a:r>
              <a:rPr lang="zh-CN" altLang="en-US" sz="2000" dirty="0"/>
              <a:t> 超过</a:t>
            </a:r>
            <a:r>
              <a:rPr lang="en-US" altLang="zh-CN" sz="2000" dirty="0"/>
              <a:t>10X</a:t>
            </a:r>
            <a:r>
              <a:rPr lang="zh-CN" altLang="en-US" sz="2000" dirty="0"/>
              <a:t>？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C3C50F-A6C3-3A42-B2BA-4458D8C7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582523"/>
              </p:ext>
            </p:extLst>
          </p:nvPr>
        </p:nvGraphicFramePr>
        <p:xfrm>
          <a:off x="1037241" y="2732692"/>
          <a:ext cx="6687863" cy="3533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525">
                  <a:extLst>
                    <a:ext uri="{9D8B030D-6E8A-4147-A177-3AD203B41FA5}">
                      <a16:colId xmlns:a16="http://schemas.microsoft.com/office/drawing/2014/main" val="3540822881"/>
                    </a:ext>
                  </a:extLst>
                </a:gridCol>
                <a:gridCol w="2083669">
                  <a:extLst>
                    <a:ext uri="{9D8B030D-6E8A-4147-A177-3AD203B41FA5}">
                      <a16:colId xmlns:a16="http://schemas.microsoft.com/office/drawing/2014/main" val="3050396494"/>
                    </a:ext>
                  </a:extLst>
                </a:gridCol>
                <a:gridCol w="2083669">
                  <a:extLst>
                    <a:ext uri="{9D8B030D-6E8A-4147-A177-3AD203B41FA5}">
                      <a16:colId xmlns:a16="http://schemas.microsoft.com/office/drawing/2014/main" val="2215282640"/>
                    </a:ext>
                  </a:extLst>
                </a:gridCol>
              </a:tblGrid>
              <a:tr h="504718"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Groq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H100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67268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14nm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4nm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74780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单芯片算力 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FP16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TFLOPs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188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989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77974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节点内带宽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GB/s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RealScale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900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33559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单节点内存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1.76GB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640GB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233601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推理所需节点数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45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0.125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0797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推理所需卡数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347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13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BC4D09-8DC9-C747-BBD7-915216D33E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Groq</a:t>
            </a: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背景与概况</a:t>
            </a:r>
          </a:p>
        </p:txBody>
      </p:sp>
    </p:spTree>
    <p:extLst>
      <p:ext uri="{BB962C8B-B14F-4D97-AF65-F5344CB8AC3E}">
        <p14:creationId xmlns:p14="http://schemas.microsoft.com/office/powerpoint/2010/main" val="311969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F0D312-B0D1-3545-A046-9A648BDB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的创立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50C502-6B21-5143-B7EE-3006F958B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en-US" altLang="zh-CN" dirty="0"/>
              <a:t>2016 </a:t>
            </a:r>
            <a:r>
              <a:rPr lang="zh-CN" altLang="en-US" dirty="0"/>
              <a:t>年，</a:t>
            </a:r>
            <a:r>
              <a:rPr lang="en-US" altLang="zh-CN" dirty="0"/>
              <a:t>Google TPU </a:t>
            </a:r>
            <a:r>
              <a:rPr lang="zh-CN" altLang="en-US" dirty="0"/>
              <a:t>架构师 </a:t>
            </a:r>
            <a:r>
              <a:rPr lang="en-US" altLang="zh-CN" dirty="0"/>
              <a:t>Jonathan Ross </a:t>
            </a:r>
            <a:r>
              <a:rPr lang="zh-CN" altLang="en-US" dirty="0"/>
              <a:t>和 </a:t>
            </a:r>
            <a:r>
              <a:rPr lang="en-US" altLang="zh-CN" dirty="0"/>
              <a:t>TPU </a:t>
            </a:r>
            <a:r>
              <a:rPr lang="zh-CN" altLang="en-US" dirty="0"/>
              <a:t>团队的其他成员创立了 </a:t>
            </a:r>
            <a:r>
              <a:rPr lang="en-US" altLang="zh-CN" dirty="0"/>
              <a:t>Groq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EDBF6D-2E10-5F46-A6F4-357D021900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2161926"/>
            <a:ext cx="8879507" cy="38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9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4">
            <a:extLst>
              <a:ext uri="{FF2B5EF4-FFF2-40B4-BE49-F238E27FC236}">
                <a16:creationId xmlns:a16="http://schemas.microsoft.com/office/drawing/2014/main" id="{0682E1B2-C371-234F-A57C-07880AE8B339}"/>
              </a:ext>
            </a:extLst>
          </p:cNvPr>
          <p:cNvSpPr/>
          <p:nvPr/>
        </p:nvSpPr>
        <p:spPr>
          <a:xfrm>
            <a:off x="8282151" y="1240221"/>
            <a:ext cx="714703" cy="3563007"/>
          </a:xfrm>
          <a:prstGeom prst="downArrow">
            <a:avLst/>
          </a:prstGeom>
          <a:solidFill>
            <a:srgbClr val="F53A2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F0D312-B0D1-3545-A046-9A648BDB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的发展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50C502-6B21-5143-B7EE-3006F958B1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2016 </a:t>
            </a:r>
            <a:r>
              <a:rPr lang="zh-CN" altLang="en-US" dirty="0"/>
              <a:t>年，</a:t>
            </a:r>
            <a:r>
              <a:rPr lang="en-US" altLang="zh-CN" dirty="0"/>
              <a:t>Google TPU </a:t>
            </a:r>
            <a:r>
              <a:rPr lang="zh-CN" altLang="en-US" dirty="0"/>
              <a:t>架构师 </a:t>
            </a:r>
            <a:r>
              <a:rPr lang="en-US" altLang="zh-CN" dirty="0"/>
              <a:t>Jonathan Ross </a:t>
            </a:r>
            <a:r>
              <a:rPr lang="zh-CN" altLang="en-US" dirty="0"/>
              <a:t>和 </a:t>
            </a:r>
            <a:r>
              <a:rPr lang="en-US" altLang="zh-CN" dirty="0"/>
              <a:t>TPU </a:t>
            </a:r>
            <a:r>
              <a:rPr lang="zh-CN" altLang="en-US" dirty="0"/>
              <a:t>团队的其他成员创立了 </a:t>
            </a:r>
            <a:r>
              <a:rPr lang="en-US" altLang="zh-CN" dirty="0"/>
              <a:t>Groq</a:t>
            </a:r>
          </a:p>
          <a:p>
            <a:r>
              <a:rPr lang="en-US" altLang="zh-CN" dirty="0"/>
              <a:t>2020,</a:t>
            </a:r>
            <a:r>
              <a:rPr lang="zh-CN" altLang="en-US" dirty="0"/>
              <a:t> </a:t>
            </a:r>
            <a:r>
              <a:rPr lang="en-US" altLang="zh-CN" dirty="0"/>
              <a:t>January</a:t>
            </a:r>
            <a:r>
              <a:rPr lang="zh-CN" altLang="en-US" dirty="0"/>
              <a:t> </a:t>
            </a:r>
            <a:r>
              <a:rPr lang="en-US" altLang="zh-CN" dirty="0"/>
              <a:t>《GROQ ROCKS NEURAL NETWORKS 》</a:t>
            </a:r>
          </a:p>
          <a:p>
            <a:r>
              <a:rPr lang="en-US" altLang="zh-CN" dirty="0"/>
              <a:t>2020</a:t>
            </a:r>
            <a:r>
              <a:rPr lang="zh-CN" altLang="en-US" dirty="0"/>
              <a:t> </a:t>
            </a:r>
            <a:r>
              <a:rPr lang="en-US" altLang="zh-CN" dirty="0"/>
              <a:t>《Think Fast: A Tensor Streaming Processor (TSP) for Accelerating Deep Learning Workloads 》</a:t>
            </a:r>
          </a:p>
          <a:p>
            <a:r>
              <a:rPr lang="en-US" altLang="zh-CN" dirty="0"/>
              <a:t>2022,</a:t>
            </a:r>
            <a:r>
              <a:rPr lang="zh-CN" altLang="en-US" dirty="0"/>
              <a:t> </a:t>
            </a:r>
            <a:r>
              <a:rPr lang="en-US" altLang="zh-CN" dirty="0"/>
              <a:t>June</a:t>
            </a:r>
            <a:r>
              <a:rPr lang="zh-CN" altLang="en-US" dirty="0"/>
              <a:t> </a:t>
            </a:r>
            <a:r>
              <a:rPr lang="en-US" altLang="zh-CN" dirty="0"/>
              <a:t>《A Software-defined Tensor Streaming Multiprocessor for Large-scale Machine Learning》</a:t>
            </a:r>
          </a:p>
          <a:p>
            <a:r>
              <a:rPr lang="en-US" altLang="zh-CN" dirty="0"/>
              <a:t>2023,</a:t>
            </a:r>
            <a:r>
              <a:rPr lang="zh-CN" altLang="en-US" dirty="0"/>
              <a:t> </a:t>
            </a:r>
            <a:r>
              <a:rPr lang="en-US" altLang="zh-CN" dirty="0"/>
              <a:t>hot-chip</a:t>
            </a:r>
            <a:r>
              <a:rPr lang="zh-CN" altLang="en-US" dirty="0"/>
              <a:t> </a:t>
            </a:r>
            <a:r>
              <a:rPr lang="en-US" altLang="zh-CN" dirty="0"/>
              <a:t>34</a:t>
            </a:r>
            <a:r>
              <a:rPr lang="zh-CN" altLang="en-US" dirty="0"/>
              <a:t> </a:t>
            </a:r>
            <a:r>
              <a:rPr lang="en-US" altLang="zh-CN" dirty="0"/>
              <a:t>《The Groq Software-deﬁned Scale-out Tensor Streaming Multiprocessor》</a:t>
            </a:r>
          </a:p>
          <a:p>
            <a:r>
              <a:rPr lang="en-US" altLang="zh-CN" dirty="0"/>
              <a:t>2024,</a:t>
            </a:r>
            <a:r>
              <a:rPr lang="zh-CN" altLang="en-US" dirty="0"/>
              <a:t> </a:t>
            </a:r>
            <a:r>
              <a:rPr lang="en-US" altLang="zh-CN" dirty="0"/>
              <a:t>February</a:t>
            </a:r>
            <a:r>
              <a:rPr lang="zh-CN" altLang="en-US" dirty="0"/>
              <a:t> 因为 </a:t>
            </a:r>
            <a:r>
              <a:rPr lang="en-US" altLang="zh-CN" dirty="0"/>
              <a:t>Mistral-MOE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*</a:t>
            </a:r>
            <a:r>
              <a:rPr lang="en-US" altLang="zh-CN" dirty="0"/>
              <a:t>8B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tokens/s</a:t>
            </a:r>
            <a:r>
              <a:rPr lang="zh-CN" altLang="en-US" dirty="0"/>
              <a:t> 真正火起来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487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0336175-A827-C44E-B96E-B487A990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特性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F88379-21A7-E94B-BD68-78BC4267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" y="1580937"/>
            <a:ext cx="10788376" cy="45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4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E13C96-186C-C748-96BD-262CDE42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的定义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5899928-E9EC-8A42-8F93-4E0E797293F5}"/>
              </a:ext>
            </a:extLst>
          </p:cNvPr>
          <p:cNvSpPr txBox="1">
            <a:spLocks/>
          </p:cNvSpPr>
          <p:nvPr/>
        </p:nvSpPr>
        <p:spPr>
          <a:xfrm>
            <a:off x="613126" y="1517827"/>
            <a:ext cx="4642046" cy="4525622"/>
          </a:xfrm>
          <a:prstGeom prst="rect">
            <a:avLst/>
          </a:prstGeom>
          <a:noFill/>
          <a:ln w="57150">
            <a:solidFill>
              <a:srgbClr val="F53A21"/>
            </a:solidFill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神经网络在推理时：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计算内容可根据网络架构提前定义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软件提前调度计算资源 </a:t>
            </a:r>
            <a:r>
              <a:rPr lang="en-US" altLang="zh-CN" dirty="0"/>
              <a:t>Schedule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减少硬件控制单元开销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将更多晶体管留给计算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内存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Groq</a:t>
            </a:r>
            <a:r>
              <a:rPr lang="zh-CN" altLang="en-US" b="1" dirty="0"/>
              <a:t> 思路：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硬件极致简化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调度交给编译器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硬件根据指令执行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E098A7-6AA6-D948-BB76-66F35266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524" y="1580887"/>
            <a:ext cx="5987584" cy="48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E13C96-186C-C748-96BD-262CDE42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的定义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5899928-E9EC-8A42-8F93-4E0E797293F5}"/>
              </a:ext>
            </a:extLst>
          </p:cNvPr>
          <p:cNvSpPr txBox="1">
            <a:spLocks/>
          </p:cNvSpPr>
          <p:nvPr/>
        </p:nvSpPr>
        <p:spPr>
          <a:xfrm>
            <a:off x="613126" y="1517827"/>
            <a:ext cx="4642046" cy="4525622"/>
          </a:xfrm>
          <a:prstGeom prst="rect">
            <a:avLst/>
          </a:prstGeom>
          <a:noFill/>
          <a:ln w="57150">
            <a:solidFill>
              <a:srgbClr val="F53A21"/>
            </a:solidFill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Groq </a:t>
            </a:r>
            <a:r>
              <a:rPr lang="zh-CN" altLang="en-US" dirty="0"/>
              <a:t>称架构为 </a:t>
            </a:r>
            <a:r>
              <a:rPr lang="en-US" altLang="zh-CN" dirty="0"/>
              <a:t>Software-defined Tensor Streaming Multiprocessor</a:t>
            </a:r>
            <a:r>
              <a:rPr lang="zh-CN" altLang="en-US" dirty="0"/>
              <a:t>，突出软件定义。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E098A7-6AA6-D948-BB76-66F35266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524" y="1580887"/>
            <a:ext cx="5987584" cy="48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1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sz="3200" b="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Groq</a:t>
            </a:r>
            <a:r>
              <a:rPr lang="zh-CN" altLang="en-US" sz="3200" b="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sz="3200" b="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sz="3200" b="0" dirty="0">
              <a:solidFill>
                <a:srgbClr val="F53A2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760661" y="1052736"/>
            <a:ext cx="10738320" cy="5184576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延迟与吞吐：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Groq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成功背后推理的关键指标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背景与概况：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Groq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技术总结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效果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背景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技术架构：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Groq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软件定义硬件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TSP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内核解读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一些思考：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推理算力发展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市场预测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81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E13C96-186C-C748-96BD-262CDE42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软件定义硬件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70F6C6-24A6-4043-AD60-87896AD48B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200" dirty="0"/>
              <a:t>如何让计算过程完全由软件定义和调度？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402917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BB20C3-F6F0-FF40-9960-222F931C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软件定义硬件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2F0AD-D6A9-B44F-9C36-A17827A67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编译器提前规划好所有计算逻辑，芯片 </a:t>
            </a:r>
            <a:r>
              <a:rPr lang="en-US" altLang="zh-CN" dirty="0"/>
              <a:t>chip</a:t>
            </a:r>
            <a:r>
              <a:rPr lang="zh-CN" altLang="en-US" dirty="0"/>
              <a:t> 上执行一切指令都有确定延迟，即保证</a:t>
            </a:r>
            <a:r>
              <a:rPr lang="zh-CN" altLang="en-US" b="1" dirty="0"/>
              <a:t>确定性的计算，确定性的访存和确定性的通信。</a:t>
            </a:r>
            <a:endParaRPr lang="en-US" altLang="zh-CN" b="1" dirty="0"/>
          </a:p>
          <a:p>
            <a:r>
              <a:rPr lang="en-US" altLang="zh-CN" b="1" dirty="0"/>
              <a:t>①</a:t>
            </a:r>
            <a:r>
              <a:rPr lang="zh-CN" altLang="en-US" b="1" dirty="0"/>
              <a:t> 确定性计算</a:t>
            </a:r>
            <a:r>
              <a:rPr lang="zh-CN" altLang="en-US" dirty="0"/>
              <a:t>需要明确所有执行指令的执行序和执行时间；</a:t>
            </a:r>
            <a:r>
              <a:rPr lang="en-US" altLang="zh-CN" dirty="0"/>
              <a:t>②</a:t>
            </a:r>
            <a:r>
              <a:rPr lang="zh-CN" altLang="en-US" dirty="0"/>
              <a:t> </a:t>
            </a:r>
            <a:r>
              <a:rPr lang="zh-CN" altLang="en-US" b="1" dirty="0"/>
              <a:t>确定性访存</a:t>
            </a:r>
            <a:r>
              <a:rPr lang="zh-CN" altLang="en-US" dirty="0"/>
              <a:t>要求避免使用</a:t>
            </a:r>
            <a:r>
              <a:rPr lang="en-US" altLang="zh-CN" dirty="0"/>
              <a:t>DRAM</a:t>
            </a:r>
            <a:r>
              <a:rPr lang="zh-CN" altLang="en-US" dirty="0"/>
              <a:t>作为存储单元（</a:t>
            </a:r>
            <a:r>
              <a:rPr lang="en-US" altLang="zh-CN" dirty="0"/>
              <a:t>DRAM</a:t>
            </a:r>
            <a:r>
              <a:rPr lang="zh-CN" altLang="en-US" dirty="0"/>
              <a:t> 访问延迟不固定）；</a:t>
            </a:r>
            <a:r>
              <a:rPr lang="en-US" altLang="zh-CN" dirty="0"/>
              <a:t>③</a:t>
            </a:r>
            <a:r>
              <a:rPr lang="zh-CN" altLang="en-US" dirty="0"/>
              <a:t> </a:t>
            </a:r>
            <a:r>
              <a:rPr lang="zh-CN" altLang="en-US" b="1" dirty="0"/>
              <a:t>确定性通信</a:t>
            </a:r>
            <a:r>
              <a:rPr lang="zh-CN" altLang="en-US" dirty="0"/>
              <a:t>要求通信的逻辑和时序严格同步。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8F9C36C-BC11-734F-AF50-08602BFF5EB4}"/>
              </a:ext>
            </a:extLst>
          </p:cNvPr>
          <p:cNvSpPr/>
          <p:nvPr/>
        </p:nvSpPr>
        <p:spPr>
          <a:xfrm>
            <a:off x="3909849" y="3829443"/>
            <a:ext cx="4130566" cy="1021862"/>
          </a:xfrm>
          <a:prstGeom prst="roundRect">
            <a:avLst/>
          </a:prstGeom>
          <a:solidFill>
            <a:srgbClr val="F53A2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Gill Sans MT" panose="020B0502020104020203" pitchFamily="34" charset="0"/>
                <a:ea typeface="+mj-ea"/>
              </a:rPr>
              <a:t>Determinisms</a:t>
            </a:r>
            <a:r>
              <a:rPr kumimoji="1" lang="zh-CN" altLang="en-US" sz="2000" dirty="0">
                <a:latin typeface="Gill Sans MT" panose="020B0502020104020203" pitchFamily="34" charset="0"/>
                <a:ea typeface="+mj-ea"/>
              </a:rPr>
              <a:t> </a:t>
            </a:r>
            <a:endParaRPr kumimoji="1" lang="en-US" altLang="zh-CN" sz="2000" dirty="0">
              <a:latin typeface="Gill Sans MT" panose="020B0502020104020203" pitchFamily="34" charset="0"/>
              <a:ea typeface="+mj-ea"/>
            </a:endParaRPr>
          </a:p>
          <a:p>
            <a:pPr algn="ctr"/>
            <a:r>
              <a:rPr kumimoji="1" lang="zh-CN" altLang="en-US" sz="2000" b="1" dirty="0">
                <a:latin typeface="Gill Sans MT" panose="020B0502020104020203" pitchFamily="34" charset="0"/>
                <a:ea typeface="+mj-ea"/>
              </a:rPr>
              <a:t>确定性问题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D216E36-DA18-3C4C-92A3-FC6061067E32}"/>
              </a:ext>
            </a:extLst>
          </p:cNvPr>
          <p:cNvSpPr/>
          <p:nvPr/>
        </p:nvSpPr>
        <p:spPr>
          <a:xfrm>
            <a:off x="1445174" y="5349833"/>
            <a:ext cx="2569779" cy="737423"/>
          </a:xfrm>
          <a:prstGeom prst="roundRect">
            <a:avLst/>
          </a:prstGeom>
          <a:solidFill>
            <a:srgbClr val="F53A2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Gill Sans MT" panose="020B0502020104020203" pitchFamily="34" charset="0"/>
                <a:ea typeface="+mj-ea"/>
              </a:rPr>
              <a:t>确定性计算</a:t>
            </a:r>
            <a:endParaRPr kumimoji="1" lang="zh-CN" altLang="en-US" sz="20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A41B839-1281-6847-A866-DF4A680CC87F}"/>
              </a:ext>
            </a:extLst>
          </p:cNvPr>
          <p:cNvSpPr/>
          <p:nvPr/>
        </p:nvSpPr>
        <p:spPr>
          <a:xfrm>
            <a:off x="4690243" y="5349833"/>
            <a:ext cx="2569779" cy="737423"/>
          </a:xfrm>
          <a:prstGeom prst="roundRect">
            <a:avLst/>
          </a:prstGeom>
          <a:solidFill>
            <a:srgbClr val="F53A2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Gill Sans MT" panose="020B0502020104020203" pitchFamily="34" charset="0"/>
                <a:ea typeface="+mj-ea"/>
              </a:rPr>
              <a:t>确定性访存</a:t>
            </a:r>
            <a:endParaRPr kumimoji="1" lang="zh-CN" altLang="en-US" sz="20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D2644AB-5C72-0549-B7DB-9659248F4667}"/>
              </a:ext>
            </a:extLst>
          </p:cNvPr>
          <p:cNvSpPr/>
          <p:nvPr/>
        </p:nvSpPr>
        <p:spPr>
          <a:xfrm>
            <a:off x="7910605" y="5349833"/>
            <a:ext cx="2569779" cy="737423"/>
          </a:xfrm>
          <a:prstGeom prst="roundRect">
            <a:avLst/>
          </a:prstGeom>
          <a:solidFill>
            <a:srgbClr val="F53A2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Gill Sans MT" panose="020B0502020104020203" pitchFamily="34" charset="0"/>
                <a:ea typeface="+mj-ea"/>
              </a:rPr>
              <a:t>确定性通信</a:t>
            </a:r>
            <a:endParaRPr kumimoji="1" lang="zh-CN" altLang="en-US" sz="2000" b="1" dirty="0">
              <a:latin typeface="Gill Sans MT" panose="020B0502020104020203" pitchFamily="34" charset="0"/>
              <a:ea typeface="+mj-ea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440CA4B-AB2F-BE43-9CDB-DD8192D91582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730064" y="4851305"/>
            <a:ext cx="3245068" cy="4985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096391A-4A86-EE43-BE0A-34F915B8777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975132" y="4851305"/>
            <a:ext cx="1" cy="4985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475DA0E-6524-D146-873D-80FB8B056D8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5975132" y="4851305"/>
            <a:ext cx="3220363" cy="4985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46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BBB2B5-4F2E-0840-B586-BA44C3CE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软件定义硬件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5A21D5E-3565-9D49-A68B-4A822FA79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91882" cy="4994910"/>
          </a:xfrm>
        </p:spPr>
        <p:txBody>
          <a:bodyPr/>
          <a:lstStyle/>
          <a:p>
            <a:r>
              <a:rPr lang="zh-CN" altLang="en-US" b="1" dirty="0">
                <a:solidFill>
                  <a:srgbClr val="F53A21"/>
                </a:solidFill>
              </a:rPr>
              <a:t>软件接口层面：</a:t>
            </a:r>
            <a:endParaRPr lang="en-US" altLang="zh-CN" b="1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动静态接口：“编译时”（静态）与“执行时”（动态）执行的内容，由 </a:t>
            </a:r>
            <a:r>
              <a:rPr lang="en-US" altLang="zh-CN" sz="1600" dirty="0"/>
              <a:t>runtime</a:t>
            </a:r>
            <a:r>
              <a:rPr lang="zh-CN" altLang="en-US" sz="1600" dirty="0"/>
              <a:t> 统一管理。</a:t>
            </a:r>
            <a:endParaRPr lang="en-US" altLang="zh-CN" sz="1600" dirty="0"/>
          </a:p>
          <a:p>
            <a:pPr lvl="1"/>
            <a:r>
              <a:rPr lang="zh-CN" altLang="en-US" sz="1600" dirty="0"/>
              <a:t>软硬件接口：确定芯片的状态对编译器来说是可见的，这样可以进行正确性预测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>
                <a:solidFill>
                  <a:srgbClr val="F53A21"/>
                </a:solidFill>
              </a:rPr>
              <a:t>编译器层面：</a:t>
            </a:r>
            <a:endParaRPr lang="en-US" altLang="zh-CN" sz="2000" b="1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通过计算图进行确定性计算预测</a:t>
            </a:r>
            <a:endParaRPr lang="en-US" altLang="zh-CN" sz="1600" dirty="0"/>
          </a:p>
          <a:p>
            <a:pPr lvl="1"/>
            <a:r>
              <a:rPr lang="zh-CN" altLang="en-US" sz="1600" dirty="0"/>
              <a:t>图中“节点”表示 </a:t>
            </a:r>
            <a:r>
              <a:rPr lang="en-US" altLang="zh-CN" sz="1600" dirty="0"/>
              <a:t>OP</a:t>
            </a:r>
            <a:r>
              <a:rPr lang="zh-CN" altLang="en-US" sz="1600" dirty="0"/>
              <a:t>，“边”表示张量数据和结果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9F0D78-F2CE-274B-9EB2-656FA506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246" y="1224623"/>
            <a:ext cx="5391882" cy="51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2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6FF2857-8643-584D-82DA-31FFB710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芯片形态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742A66-4E3E-E84B-AC79-C03CD7F43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4834758"/>
            <a:ext cx="4473882" cy="1520321"/>
          </a:xfrm>
        </p:spPr>
        <p:txBody>
          <a:bodyPr/>
          <a:lstStyle/>
          <a:p>
            <a:r>
              <a:rPr lang="zh-CN" altLang="en-US" dirty="0"/>
              <a:t>张量的数据水平地流动</a:t>
            </a:r>
          </a:p>
          <a:p>
            <a:r>
              <a:rPr lang="zh-CN" altLang="en-US" dirty="0"/>
              <a:t>指令以</a:t>
            </a:r>
            <a:r>
              <a:rPr lang="en-US" altLang="zh-CN" dirty="0"/>
              <a:t>SIMD</a:t>
            </a:r>
            <a:r>
              <a:rPr lang="zh-CN" altLang="en-US" dirty="0"/>
              <a:t>的方式垂直执行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F524E3-7C61-724D-AA3A-F85C69ED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04" y="1461157"/>
            <a:ext cx="5117334" cy="49949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1CA177-544C-7044-BCB9-2582152D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727531"/>
            <a:ext cx="4102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9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B155E30-106D-7449-8D58-453F2151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产品形态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AD8FE3-AB74-C345-ADB0-5A738BAD4C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934" y="1382615"/>
            <a:ext cx="11292873" cy="48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1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05CB5-28D5-4047-AA9E-9E8F097B4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3.1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Groq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技术架构</a:t>
            </a:r>
            <a:b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软件定义硬件</a:t>
            </a:r>
            <a:endParaRPr kumimoji="1" lang="zh-CN" altLang="en-US" dirty="0">
              <a:solidFill>
                <a:srgbClr val="F53A2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190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D647AA-9D30-F145-A201-6762F2E4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芯片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B436AC1-351C-CE4E-B264-A114863F1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693082" cy="4994910"/>
          </a:xfrm>
        </p:spPr>
        <p:txBody>
          <a:bodyPr/>
          <a:lstStyle/>
          <a:p>
            <a:r>
              <a:rPr lang="zh-CN" altLang="en-US" dirty="0"/>
              <a:t>一个 </a:t>
            </a:r>
            <a:r>
              <a:rPr lang="en-US" altLang="zh-CN" dirty="0"/>
              <a:t>PCI Express Gen4 x16 </a:t>
            </a:r>
            <a:r>
              <a:rPr lang="zh-CN" altLang="en-US" dirty="0"/>
              <a:t>接口连接 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</a:p>
          <a:p>
            <a:r>
              <a:rPr lang="zh-CN" altLang="en-US" dirty="0"/>
              <a:t>片上 </a:t>
            </a:r>
            <a:r>
              <a:rPr lang="en-US" altLang="zh-CN" dirty="0"/>
              <a:t>220MB SRAM</a:t>
            </a:r>
            <a:r>
              <a:rPr lang="zh-CN" altLang="en-US" dirty="0"/>
              <a:t>，没有</a:t>
            </a:r>
            <a:r>
              <a:rPr lang="en-US" altLang="zh-CN" dirty="0"/>
              <a:t>DRAM</a:t>
            </a:r>
            <a:r>
              <a:rPr lang="zh-CN" altLang="en-US" dirty="0"/>
              <a:t>控制器和接口</a:t>
            </a:r>
            <a:endParaRPr lang="en-US" altLang="zh-CN" dirty="0"/>
          </a:p>
          <a:p>
            <a:r>
              <a:rPr lang="en-US" altLang="zh-CN" dirty="0"/>
              <a:t>14nm</a:t>
            </a:r>
            <a:r>
              <a:rPr lang="zh-CN" altLang="en-US" dirty="0"/>
              <a:t> 工艺，面积</a:t>
            </a:r>
            <a:r>
              <a:rPr lang="en-US" altLang="zh-CN" dirty="0"/>
              <a:t>725mm2</a:t>
            </a:r>
            <a:r>
              <a:rPr lang="zh-CN" altLang="en-US" dirty="0"/>
              <a:t>，含 </a:t>
            </a:r>
            <a:r>
              <a:rPr lang="en-US" altLang="zh-CN" dirty="0"/>
              <a:t>268 </a:t>
            </a:r>
            <a:r>
              <a:rPr lang="zh-CN" altLang="en-US" dirty="0"/>
              <a:t>亿个晶体管</a:t>
            </a:r>
            <a:endParaRPr lang="en-US" altLang="zh-CN" dirty="0"/>
          </a:p>
          <a:p>
            <a:r>
              <a:rPr lang="en-US" altLang="zh-CN" dirty="0"/>
              <a:t>16</a:t>
            </a:r>
            <a:r>
              <a:rPr lang="zh-CN" altLang="en-US" dirty="0"/>
              <a:t>个 </a:t>
            </a:r>
            <a:r>
              <a:rPr lang="en-US" altLang="zh-CN" dirty="0"/>
              <a:t>C2C</a:t>
            </a:r>
            <a:r>
              <a:rPr lang="zh-CN" altLang="en-US" dirty="0"/>
              <a:t> 模块，支持芯片间 </a:t>
            </a:r>
            <a:r>
              <a:rPr lang="en-US" altLang="zh-CN" dirty="0"/>
              <a:t>320B</a:t>
            </a:r>
            <a:r>
              <a:rPr lang="zh-CN" altLang="en-US" dirty="0"/>
              <a:t> 向量传输</a:t>
            </a:r>
            <a:endParaRPr lang="en-US" altLang="zh-CN" dirty="0"/>
          </a:p>
          <a:p>
            <a:r>
              <a:rPr lang="en-US" altLang="zh-CN" dirty="0"/>
              <a:t>3.84 Tb/s</a:t>
            </a:r>
            <a:r>
              <a:rPr lang="zh-CN" altLang="en-US" dirty="0"/>
              <a:t> 片外互联带宽，每路 </a:t>
            </a:r>
            <a:r>
              <a:rPr lang="en-US" altLang="zh-CN" dirty="0"/>
              <a:t>C2C</a:t>
            </a:r>
            <a:r>
              <a:rPr lang="zh-CN" altLang="en-US" dirty="0"/>
              <a:t> 链路带宽 </a:t>
            </a:r>
            <a:r>
              <a:rPr lang="en-US" altLang="zh-CN" dirty="0"/>
              <a:t>30 Gbps</a:t>
            </a:r>
            <a:r>
              <a:rPr lang="zh-CN" altLang="en-US" dirty="0"/>
              <a:t>，片外总带宽 </a:t>
            </a:r>
            <a:r>
              <a:rPr lang="en-US" altLang="zh-CN" dirty="0"/>
              <a:t>16 ×4 ×30Gb/s</a:t>
            </a:r>
            <a:r>
              <a:rPr lang="zh-CN" altLang="en-US" dirty="0"/>
              <a:t> </a:t>
            </a:r>
            <a:r>
              <a:rPr lang="en-US" altLang="zh-CN" dirty="0"/>
              <a:t>×2 </a:t>
            </a:r>
            <a:r>
              <a:rPr lang="zh-CN" altLang="en-US" dirty="0"/>
              <a:t>路方向 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E83D29-4466-254A-8539-97CE574F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20" y="121158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2477C7-F1D2-734B-A87E-39E6A183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芯片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817691-3CAE-114B-9169-B2D07580A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841559" cy="4994910"/>
          </a:xfrm>
        </p:spPr>
        <p:txBody>
          <a:bodyPr/>
          <a:lstStyle/>
          <a:p>
            <a:r>
              <a:rPr lang="en-US" altLang="zh-CN" dirty="0"/>
              <a:t>20 </a:t>
            </a:r>
            <a:r>
              <a:rPr lang="zh-CN" altLang="en-US" dirty="0"/>
              <a:t>个 </a:t>
            </a:r>
            <a:r>
              <a:rPr lang="en-US" altLang="zh-CN" dirty="0"/>
              <a:t>Superlane</a:t>
            </a:r>
            <a:r>
              <a:rPr lang="zh-CN" altLang="en-US" dirty="0"/>
              <a:t> 可用</a:t>
            </a:r>
            <a:endParaRPr lang="en-US" altLang="zh-CN" dirty="0"/>
          </a:p>
          <a:p>
            <a:r>
              <a:rPr lang="zh-CN" altLang="en-US" dirty="0"/>
              <a:t>一个冗余 </a:t>
            </a:r>
            <a:r>
              <a:rPr lang="en-US" altLang="zh-CN" dirty="0"/>
              <a:t>Superlane</a:t>
            </a:r>
            <a:r>
              <a:rPr lang="zh-CN" altLang="en-US" dirty="0"/>
              <a:t> 提高芯片良率</a:t>
            </a:r>
            <a:endParaRPr lang="en-US" altLang="zh-CN" dirty="0"/>
          </a:p>
          <a:p>
            <a:r>
              <a:rPr lang="zh-CN" altLang="en-US" dirty="0"/>
              <a:t>每周期执行 </a:t>
            </a:r>
            <a:r>
              <a:rPr lang="en-US" altLang="zh-CN" dirty="0"/>
              <a:t>400,000 </a:t>
            </a:r>
            <a:r>
              <a:rPr lang="zh-CN" altLang="en-US" dirty="0"/>
              <a:t>次整数乘法累加 （</a:t>
            </a:r>
            <a:r>
              <a:rPr lang="en-US" altLang="zh-CN" dirty="0"/>
              <a:t>MAC</a:t>
            </a:r>
            <a:r>
              <a:rPr lang="zh-CN" altLang="en-US" dirty="0"/>
              <a:t>） </a:t>
            </a:r>
            <a:endParaRPr lang="en-US" altLang="zh-CN" dirty="0"/>
          </a:p>
          <a:p>
            <a:r>
              <a:rPr lang="zh-CN" altLang="en-US" dirty="0"/>
              <a:t>可以处理 </a:t>
            </a:r>
            <a:r>
              <a:rPr lang="en-US" altLang="zh-CN" dirty="0"/>
              <a:t>FP32/FP16</a:t>
            </a:r>
            <a:r>
              <a:rPr lang="zh-CN" altLang="en-US" dirty="0"/>
              <a:t> 数据，兼顾推理和训练场景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6107B9-3D66-F048-9D45-C95D0A54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20" y="121158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ADB2E0-2C65-3F40-BE51-0FEB254E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芯片数据流动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A80FE7-DBF0-2C48-88B1-2EA58E3E0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6379331" cy="4994910"/>
          </a:xfrm>
        </p:spPr>
        <p:txBody>
          <a:bodyPr/>
          <a:lstStyle/>
          <a:p>
            <a:r>
              <a:rPr lang="zh-CN" altLang="en-US" dirty="0"/>
              <a:t>存储和计算单元 </a:t>
            </a:r>
            <a:r>
              <a:rPr lang="en-US" altLang="zh-CN" dirty="0"/>
              <a:t>east</a:t>
            </a:r>
            <a:r>
              <a:rPr lang="zh-CN" altLang="en-US" dirty="0"/>
              <a:t>、</a:t>
            </a:r>
            <a:r>
              <a:rPr lang="en-US" altLang="zh-CN" dirty="0"/>
              <a:t>west</a:t>
            </a:r>
            <a:r>
              <a:rPr lang="zh-CN" altLang="en-US" dirty="0"/>
              <a:t> 左右均匀分布</a:t>
            </a:r>
            <a:endParaRPr lang="en-US" altLang="zh-CN" dirty="0"/>
          </a:p>
          <a:p>
            <a:r>
              <a:rPr lang="zh-CN" altLang="en-US" dirty="0"/>
              <a:t>峰值算力是 </a:t>
            </a:r>
            <a:r>
              <a:rPr lang="en-US" altLang="zh-CN" dirty="0"/>
              <a:t>INT8</a:t>
            </a:r>
            <a:r>
              <a:rPr lang="zh-CN" altLang="en-US" dirty="0"/>
              <a:t> </a:t>
            </a:r>
            <a:r>
              <a:rPr lang="en-US" altLang="zh-CN" dirty="0"/>
              <a:t>750TOPs </a:t>
            </a:r>
            <a:r>
              <a:rPr lang="zh-CN" altLang="en-US" dirty="0"/>
              <a:t>，</a:t>
            </a:r>
            <a:r>
              <a:rPr lang="en-US" altLang="zh-CN" dirty="0"/>
              <a:t> FP16</a:t>
            </a:r>
            <a:r>
              <a:rPr lang="zh-CN" altLang="en-US" dirty="0"/>
              <a:t> </a:t>
            </a:r>
            <a:r>
              <a:rPr lang="en-US" altLang="zh-CN" dirty="0"/>
              <a:t>188</a:t>
            </a:r>
            <a:r>
              <a:rPr lang="zh-CN" altLang="en-US" dirty="0"/>
              <a:t> </a:t>
            </a:r>
            <a:r>
              <a:rPr lang="en-US" altLang="zh-CN" dirty="0"/>
              <a:t>TFLOPs</a:t>
            </a:r>
          </a:p>
          <a:p>
            <a:r>
              <a:rPr lang="en-US" altLang="zh-CN" dirty="0">
                <a:solidFill>
                  <a:srgbClr val="F53A21"/>
                </a:solidFill>
              </a:rPr>
              <a:t>VXM</a:t>
            </a:r>
            <a:r>
              <a:rPr lang="zh-CN" altLang="en-US" dirty="0">
                <a:solidFill>
                  <a:srgbClr val="F53A21"/>
                </a:solidFill>
              </a:rPr>
              <a:t>（</a:t>
            </a:r>
            <a:r>
              <a:rPr lang="en-US" altLang="zh-CN" dirty="0">
                <a:solidFill>
                  <a:srgbClr val="F53A21"/>
                </a:solidFill>
              </a:rPr>
              <a:t>Vector</a:t>
            </a:r>
            <a:r>
              <a:rPr lang="zh-CN" altLang="en-US" dirty="0">
                <a:solidFill>
                  <a:srgbClr val="F53A21"/>
                </a:solidFill>
              </a:rPr>
              <a:t>）位于芯片的中间：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en-US" altLang="zh-CN" dirty="0"/>
              <a:t>VXM</a:t>
            </a:r>
            <a:r>
              <a:rPr lang="zh-CN" altLang="en-US" dirty="0"/>
              <a:t> 每个通道有 </a:t>
            </a:r>
            <a:r>
              <a:rPr lang="en-US" altLang="zh-CN" dirty="0"/>
              <a:t>16</a:t>
            </a:r>
            <a:r>
              <a:rPr lang="zh-CN" altLang="en-US" dirty="0"/>
              <a:t> 个 </a:t>
            </a:r>
            <a:r>
              <a:rPr lang="en-US" altLang="zh-CN" dirty="0"/>
              <a:t>PE</a:t>
            </a:r>
            <a:r>
              <a:rPr lang="zh-CN" altLang="en-US" dirty="0"/>
              <a:t>，总计 </a:t>
            </a:r>
            <a:r>
              <a:rPr lang="en-US" altLang="zh-CN" dirty="0"/>
              <a:t>5120</a:t>
            </a:r>
            <a:r>
              <a:rPr lang="zh-CN" altLang="en-US" dirty="0"/>
              <a:t>（</a:t>
            </a:r>
            <a:r>
              <a:rPr lang="en-US" altLang="zh-CN" dirty="0"/>
              <a:t>16</a:t>
            </a:r>
            <a:r>
              <a:rPr lang="zh-CN" altLang="en-US" dirty="0"/>
              <a:t>*</a:t>
            </a:r>
            <a:r>
              <a:rPr lang="en-US" altLang="zh-CN" dirty="0"/>
              <a:t>320</a:t>
            </a:r>
            <a:r>
              <a:rPr lang="zh-CN" altLang="en-US" dirty="0"/>
              <a:t>） 个</a:t>
            </a:r>
            <a:endParaRPr lang="en-US" altLang="zh-CN" dirty="0"/>
          </a:p>
          <a:p>
            <a:pPr lvl="1"/>
            <a:r>
              <a:rPr lang="en-US" altLang="zh-CN" dirty="0"/>
              <a:t>32-bit computations/cycle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4xINT8</a:t>
            </a:r>
            <a:r>
              <a:rPr lang="zh-CN" altLang="en-US" dirty="0"/>
              <a:t> </a:t>
            </a:r>
            <a:r>
              <a:rPr lang="en-US" altLang="zh-CN" dirty="0"/>
              <a:t>computations/cycle</a:t>
            </a:r>
          </a:p>
          <a:p>
            <a:r>
              <a:rPr lang="en-US" altLang="zh-CN" dirty="0">
                <a:solidFill>
                  <a:srgbClr val="F53A21"/>
                </a:solidFill>
              </a:rPr>
              <a:t>MXM</a:t>
            </a:r>
            <a:r>
              <a:rPr lang="zh-CN" altLang="en-US" dirty="0">
                <a:solidFill>
                  <a:srgbClr val="F53A21"/>
                </a:solidFill>
              </a:rPr>
              <a:t>（</a:t>
            </a:r>
            <a:r>
              <a:rPr lang="en-US" altLang="zh-CN" dirty="0">
                <a:solidFill>
                  <a:srgbClr val="F53A21"/>
                </a:solidFill>
              </a:rPr>
              <a:t>Matrix</a:t>
            </a:r>
            <a:r>
              <a:rPr lang="zh-CN" altLang="en-US" dirty="0">
                <a:solidFill>
                  <a:srgbClr val="F53A21"/>
                </a:solidFill>
              </a:rPr>
              <a:t>）为</a:t>
            </a:r>
            <a:r>
              <a:rPr lang="en-US" altLang="zh-CN" dirty="0">
                <a:solidFill>
                  <a:srgbClr val="F53A21"/>
                </a:solidFill>
              </a:rPr>
              <a:t> 320 x 320 features: </a:t>
            </a:r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 MXM </a:t>
            </a:r>
            <a:r>
              <a:rPr lang="zh-CN" altLang="en-US" dirty="0"/>
              <a:t>单元可以存放</a:t>
            </a:r>
            <a:r>
              <a:rPr lang="en-US" altLang="zh-CN" dirty="0"/>
              <a:t> 102,400 </a:t>
            </a:r>
            <a:r>
              <a:rPr lang="zh-CN" altLang="en-US" dirty="0"/>
              <a:t>个 </a:t>
            </a:r>
            <a:r>
              <a:rPr lang="en-US" altLang="zh-CN" dirty="0"/>
              <a:t>FP16</a:t>
            </a:r>
            <a:r>
              <a:rPr lang="zh-CN" altLang="en-US" dirty="0"/>
              <a:t> 权重参数</a:t>
            </a:r>
            <a:endParaRPr lang="en-US" altLang="zh-CN" dirty="0"/>
          </a:p>
          <a:p>
            <a:pPr lvl="1"/>
            <a:r>
              <a:rPr lang="en-US" altLang="zh-CN" dirty="0"/>
              <a:t>409,600 MACCs (multiply-accumulators)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5027FC-19BF-024C-AEBD-6D693598B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862" y="1334401"/>
            <a:ext cx="4450769" cy="49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6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芯片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230EA-2B0A-BF4F-A9AC-B3D7300A7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26404" cy="4994910"/>
          </a:xfrm>
        </p:spPr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（</a:t>
            </a:r>
            <a:r>
              <a:rPr lang="en-US" altLang="zh-CN" dirty="0"/>
              <a:t>Tensor Streaming Processor</a:t>
            </a:r>
            <a:r>
              <a:rPr lang="zh-CN" altLang="en-US" dirty="0"/>
              <a:t>）硬件确定性的，实际吞吐量取决于编译器调度</a:t>
            </a:r>
            <a:endParaRPr lang="en-US" altLang="zh-CN" dirty="0"/>
          </a:p>
          <a:p>
            <a:r>
              <a:rPr lang="zh-CN" altLang="en-US" dirty="0"/>
              <a:t>编译器必须协调 </a:t>
            </a:r>
            <a:r>
              <a:rPr lang="en-US" altLang="zh-CN" dirty="0"/>
              <a:t>144 </a:t>
            </a:r>
            <a:r>
              <a:rPr lang="zh-CN" altLang="en-US" dirty="0"/>
              <a:t> 宽 </a:t>
            </a:r>
            <a:r>
              <a:rPr lang="en-US" altLang="zh-CN" dirty="0"/>
              <a:t>VLIW</a:t>
            </a:r>
            <a:r>
              <a:rPr lang="zh-CN" altLang="en-US" dirty="0"/>
              <a:t> 执行单元，每个 </a:t>
            </a:r>
            <a:r>
              <a:rPr lang="en-US" altLang="zh-CN" dirty="0"/>
              <a:t>VLIW</a:t>
            </a:r>
            <a:r>
              <a:rPr lang="zh-CN" altLang="en-US" dirty="0"/>
              <a:t> 有 </a:t>
            </a:r>
            <a:r>
              <a:rPr lang="en-US" altLang="zh-CN" dirty="0"/>
              <a:t>320B</a:t>
            </a:r>
            <a:r>
              <a:rPr lang="zh-CN" altLang="en-US" dirty="0"/>
              <a:t> 的 </a:t>
            </a:r>
            <a:r>
              <a:rPr lang="en-US" altLang="zh-CN" dirty="0"/>
              <a:t>SIMD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53A21"/>
                </a:solidFill>
              </a:rPr>
              <a:t>Question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en-US" altLang="zh-CN" dirty="0">
                <a:solidFill>
                  <a:srgbClr val="F53A21"/>
                </a:solidFill>
              </a:rPr>
              <a:t>TSP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</a:rPr>
              <a:t>320x320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</a:rPr>
              <a:t>MAC</a:t>
            </a:r>
            <a:r>
              <a:rPr lang="zh-CN" altLang="en-US" dirty="0">
                <a:solidFill>
                  <a:srgbClr val="F53A21"/>
                </a:solidFill>
              </a:rPr>
              <a:t> 阵列来计算各种 </a:t>
            </a:r>
            <a:r>
              <a:rPr lang="en-US" altLang="zh-CN" dirty="0">
                <a:solidFill>
                  <a:srgbClr val="F53A21"/>
                </a:solidFill>
              </a:rPr>
              <a:t>Shape</a:t>
            </a:r>
            <a:r>
              <a:rPr lang="zh-CN" altLang="en-US" dirty="0">
                <a:solidFill>
                  <a:srgbClr val="F53A21"/>
                </a:solidFill>
              </a:rPr>
              <a:t> 张量对编译器挑战有多大？</a:t>
            </a:r>
            <a:endParaRPr kumimoji="1" lang="zh-CN" altLang="en-US" dirty="0">
              <a:solidFill>
                <a:srgbClr val="F53A2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602182-72D6-5A4E-9371-6BC56F8C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70" y="1459230"/>
            <a:ext cx="4279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726D28-95F2-7240-ABAF-B24DA33D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48BFAE-0A39-1A43-8525-3E3E38CDC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1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602182-72D6-5A4E-9371-6BC56F8C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61" y="1503835"/>
            <a:ext cx="4279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0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ABCBB51-2177-6E41-B1D3-0F4BA9F991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Build different types of specialized SIMD units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8C965E-F2B4-8141-8C82-34C3A3AE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81" y="1962739"/>
            <a:ext cx="10388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5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679008-E8BD-C643-8BD9-EA8109385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Lay out SIMD units across chip area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22B5F9-09CC-414C-8FBE-6D38C585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79" y="2232816"/>
            <a:ext cx="9053803" cy="37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0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773466-0EB4-4A45-8594-E1331D4109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Synchronized instruction dispatch across all SIMD units for lockstep execution</a:t>
            </a:r>
          </a:p>
          <a:p>
            <a:pPr marL="0" indent="0" algn="ctr">
              <a:buNone/>
            </a:pPr>
            <a:r>
              <a:rPr lang="zh-CN" altLang="en-US" dirty="0"/>
              <a:t>同步指令分发到所有 </a:t>
            </a:r>
            <a:r>
              <a:rPr lang="en-US" altLang="zh-CN" dirty="0"/>
              <a:t>SIMD</a:t>
            </a:r>
            <a:r>
              <a:rPr lang="zh-CN" altLang="en-US" dirty="0"/>
              <a:t> 单元，实现计算同步执行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6A895B-4FAE-294D-A605-B8E0B68F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87" y="2461843"/>
            <a:ext cx="9402279" cy="37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2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53EDAB6-C4AF-814E-AEE8-77E12611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609EA-4FE0-2242-B878-5E9327CE66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-US" altLang="zh-CN" dirty="0"/>
              <a:t>High-bandwidth “Stream Registers” for passing data between units.</a:t>
            </a:r>
          </a:p>
          <a:p>
            <a:pPr marL="0" indent="0" algn="ctr">
              <a:buNone/>
            </a:pPr>
            <a:r>
              <a:rPr kumimoji="1" lang="zh-CN" altLang="en-US" dirty="0"/>
              <a:t>提供高带宽的流寄存器（</a:t>
            </a:r>
            <a:r>
              <a:rPr kumimoji="1" lang="en-US" altLang="zh-CN" dirty="0"/>
              <a:t>SR</a:t>
            </a:r>
            <a:r>
              <a:rPr kumimoji="1" lang="zh-CN" altLang="en-US" dirty="0"/>
              <a:t>）在不同的单元之间流式地传递数据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DADE3-0A1D-6D4E-B02E-D8C6202E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76" y="2546649"/>
            <a:ext cx="9233519" cy="36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7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2E9EF-B3BE-4843-95D7-6612D3E6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3F20F-7D1F-6942-8555-234F45E09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70680"/>
            <a:ext cx="10963473" cy="4994910"/>
          </a:xfrm>
        </p:spPr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由 </a:t>
            </a:r>
            <a:r>
              <a:rPr lang="en-US" altLang="zh-CN" dirty="0">
                <a:solidFill>
                  <a:srgbClr val="F53A21"/>
                </a:solidFill>
              </a:rPr>
              <a:t>20</a:t>
            </a:r>
            <a:r>
              <a:rPr lang="zh-CN" altLang="en-US" dirty="0">
                <a:solidFill>
                  <a:srgbClr val="F53A21"/>
                </a:solidFill>
              </a:rPr>
              <a:t> 条 </a:t>
            </a:r>
            <a:r>
              <a:rPr lang="en-US" altLang="zh-CN" dirty="0">
                <a:solidFill>
                  <a:srgbClr val="F53A21"/>
                </a:solidFill>
              </a:rPr>
              <a:t>Superlane</a:t>
            </a:r>
            <a:r>
              <a:rPr lang="zh-CN" altLang="en-US" dirty="0">
                <a:solidFill>
                  <a:srgbClr val="F53A21"/>
                </a:solidFill>
              </a:rPr>
              <a:t> 组成，每条 </a:t>
            </a:r>
            <a:r>
              <a:rPr lang="en-US" altLang="zh-CN" dirty="0">
                <a:solidFill>
                  <a:srgbClr val="F53A21"/>
                </a:solidFill>
              </a:rPr>
              <a:t>Superlane</a:t>
            </a:r>
            <a:r>
              <a:rPr lang="zh-CN" altLang="en-US" dirty="0">
                <a:solidFill>
                  <a:srgbClr val="F53A21"/>
                </a:solidFill>
              </a:rPr>
              <a:t> 即一条数据处理的流水线，包含：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dirty="0"/>
              <a:t>矩阵乘法单元 </a:t>
            </a:r>
            <a:r>
              <a:rPr lang="en-US" altLang="zh-CN" dirty="0"/>
              <a:t>MXM</a:t>
            </a:r>
            <a:r>
              <a:rPr lang="zh-CN" altLang="en-US" dirty="0"/>
              <a:t>（</a:t>
            </a:r>
            <a:r>
              <a:rPr lang="en-US" altLang="zh-CN" dirty="0"/>
              <a:t>x2</a:t>
            </a:r>
            <a:r>
              <a:rPr lang="zh-CN" altLang="en-US" dirty="0"/>
              <a:t>），内存单元 </a:t>
            </a:r>
            <a:r>
              <a:rPr lang="en-US" altLang="zh-CN" dirty="0"/>
              <a:t>MEM (x2)</a:t>
            </a:r>
            <a:r>
              <a:rPr lang="zh-CN" altLang="en-US" dirty="0"/>
              <a:t>，向量处理单元 </a:t>
            </a:r>
            <a:r>
              <a:rPr lang="en-US" altLang="zh-CN" dirty="0"/>
              <a:t>VXM(x1)</a:t>
            </a:r>
            <a:r>
              <a:rPr lang="zh-CN" altLang="en-US" dirty="0"/>
              <a:t> 和数据交换单元 </a:t>
            </a:r>
            <a:r>
              <a:rPr lang="en-US" altLang="zh-CN" dirty="0"/>
              <a:t>SXM (x2)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78CA66-DBAB-DF4C-B601-0FC0FCC4D2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718" y="2627586"/>
            <a:ext cx="3625263" cy="37274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27F8E41-CEDC-004A-AEF0-3EDA6BBBE5B4}"/>
              </a:ext>
            </a:extLst>
          </p:cNvPr>
          <p:cNvGrpSpPr/>
          <p:nvPr/>
        </p:nvGrpSpPr>
        <p:grpSpPr>
          <a:xfrm>
            <a:off x="452563" y="4403164"/>
            <a:ext cx="6862638" cy="1896422"/>
            <a:chOff x="347459" y="4334206"/>
            <a:chExt cx="7072845" cy="19870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D526649-A014-A745-8BC2-9708373A7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571" y="4399298"/>
              <a:ext cx="6906764" cy="187790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360B74-E7AE-9B4F-B35E-8AFBF6C42016}"/>
                </a:ext>
              </a:extLst>
            </p:cNvPr>
            <p:cNvSpPr/>
            <p:nvPr/>
          </p:nvSpPr>
          <p:spPr>
            <a:xfrm>
              <a:off x="347459" y="4334206"/>
              <a:ext cx="7072845" cy="19870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880A693-F0C6-9347-B8F8-61AF7E121179}"/>
              </a:ext>
            </a:extLst>
          </p:cNvPr>
          <p:cNvSpPr/>
          <p:nvPr/>
        </p:nvSpPr>
        <p:spPr>
          <a:xfrm>
            <a:off x="7680260" y="5276188"/>
            <a:ext cx="3625264" cy="262759"/>
          </a:xfrm>
          <a:prstGeom prst="rect">
            <a:avLst/>
          </a:prstGeom>
          <a:solidFill>
            <a:srgbClr val="FF0000">
              <a:alpha val="5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50C23A66-E6D7-7346-A440-1857E2C8AAAE}"/>
              </a:ext>
            </a:extLst>
          </p:cNvPr>
          <p:cNvSpPr/>
          <p:nvPr/>
        </p:nvSpPr>
        <p:spPr>
          <a:xfrm>
            <a:off x="7400572" y="4424184"/>
            <a:ext cx="227138" cy="189642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266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C5520E-A417-5B49-ADDC-64579303E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6007" y="2627586"/>
            <a:ext cx="3625263" cy="372749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5A0B3C3-E7EB-2845-876D-BCA923803AA1}"/>
              </a:ext>
            </a:extLst>
          </p:cNvPr>
          <p:cNvGrpSpPr/>
          <p:nvPr/>
        </p:nvGrpSpPr>
        <p:grpSpPr>
          <a:xfrm>
            <a:off x="746852" y="4403164"/>
            <a:ext cx="6862638" cy="1896422"/>
            <a:chOff x="347459" y="4334206"/>
            <a:chExt cx="7072845" cy="198707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666FE93-7DA5-1B40-9726-7541A1B9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571" y="4399298"/>
              <a:ext cx="6906764" cy="187790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8D6A81-C8AE-3B4A-ACC2-3E0E5976D1E6}"/>
                </a:ext>
              </a:extLst>
            </p:cNvPr>
            <p:cNvSpPr/>
            <p:nvPr/>
          </p:nvSpPr>
          <p:spPr>
            <a:xfrm>
              <a:off x="347459" y="4334206"/>
              <a:ext cx="7072845" cy="19870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385C1A9-B4AB-2D46-81D8-7A40C7F069EF}"/>
              </a:ext>
            </a:extLst>
          </p:cNvPr>
          <p:cNvSpPr/>
          <p:nvPr/>
        </p:nvSpPr>
        <p:spPr>
          <a:xfrm>
            <a:off x="7974549" y="5276188"/>
            <a:ext cx="3625264" cy="262759"/>
          </a:xfrm>
          <a:prstGeom prst="rect">
            <a:avLst/>
          </a:prstGeom>
          <a:solidFill>
            <a:srgbClr val="FF0000">
              <a:alpha val="5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EFA10435-92F4-404E-9864-BA980855A784}"/>
              </a:ext>
            </a:extLst>
          </p:cNvPr>
          <p:cNvSpPr/>
          <p:nvPr/>
        </p:nvSpPr>
        <p:spPr>
          <a:xfrm>
            <a:off x="7694861" y="4424184"/>
            <a:ext cx="227138" cy="189642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C2E9EF-B3BE-4843-95D7-6612D3E6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3F20F-7D1F-6942-8555-234F45E09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0"/>
            <a:ext cx="10963473" cy="5125370"/>
          </a:xfrm>
        </p:spPr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数据在流水线向东西流动，指令由 </a:t>
            </a:r>
            <a:r>
              <a:rPr lang="en-US" altLang="zh-CN" dirty="0">
                <a:solidFill>
                  <a:srgbClr val="F53A21"/>
                </a:solidFill>
              </a:rPr>
              <a:t>ICU</a:t>
            </a:r>
            <a:r>
              <a:rPr lang="zh-CN" altLang="en-US" dirty="0">
                <a:solidFill>
                  <a:srgbClr val="F53A21"/>
                </a:solidFill>
              </a:rPr>
              <a:t> 指令控制单元从 </a:t>
            </a:r>
            <a:r>
              <a:rPr lang="en-US" altLang="zh-CN" dirty="0">
                <a:solidFill>
                  <a:srgbClr val="F53A21"/>
                </a:solidFill>
              </a:rPr>
              <a:t>Superlane 0 </a:t>
            </a:r>
            <a:r>
              <a:rPr lang="zh-CN" altLang="en-US" dirty="0">
                <a:solidFill>
                  <a:srgbClr val="F53A21"/>
                </a:solidFill>
              </a:rPr>
              <a:t>流入：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指令在传入 </a:t>
            </a:r>
            <a:r>
              <a:rPr lang="en-US" altLang="zh-CN" sz="1600" dirty="0"/>
              <a:t>ICU</a:t>
            </a:r>
            <a:r>
              <a:rPr lang="zh-CN" altLang="en-US" sz="1600" dirty="0"/>
              <a:t> 后对数据流进行处 </a:t>
            </a:r>
            <a:r>
              <a:rPr lang="en-US" altLang="zh-CN" sz="1600" dirty="0"/>
              <a:t>or</a:t>
            </a:r>
            <a:r>
              <a:rPr lang="zh-CN" altLang="en-US" sz="1600" dirty="0"/>
              <a:t> 从 </a:t>
            </a:r>
            <a:r>
              <a:rPr lang="en-US" altLang="zh-CN" sz="1600" dirty="0"/>
              <a:t>MEM</a:t>
            </a:r>
            <a:r>
              <a:rPr lang="zh-CN" altLang="en-US" sz="1600" dirty="0"/>
              <a:t> 中读取</a:t>
            </a:r>
            <a:r>
              <a:rPr lang="en-US" altLang="zh-CN" sz="1600" dirty="0"/>
              <a:t>/</a:t>
            </a:r>
            <a:r>
              <a:rPr lang="zh-CN" altLang="en-US" sz="1600" dirty="0"/>
              <a:t>写入数据到数据流；</a:t>
            </a:r>
            <a:endParaRPr lang="en-US" altLang="zh-CN" sz="1600" dirty="0"/>
          </a:p>
          <a:p>
            <a:pPr lvl="1">
              <a:lnSpc>
                <a:spcPct val="130000"/>
              </a:lnSpc>
            </a:pPr>
            <a:r>
              <a:rPr lang="en-US" altLang="zh-CN" sz="1600" dirty="0"/>
              <a:t>Superlane </a:t>
            </a:r>
            <a:r>
              <a:rPr lang="zh-CN" altLang="en-US" sz="1600" dirty="0"/>
              <a:t>分为 </a:t>
            </a:r>
            <a:r>
              <a:rPr lang="en-US" altLang="zh-CN" sz="1600" dirty="0"/>
              <a:t>16</a:t>
            </a:r>
            <a:r>
              <a:rPr lang="zh-CN" altLang="en-US" sz="1600" dirty="0"/>
              <a:t> </a:t>
            </a:r>
            <a:r>
              <a:rPr lang="en-US" altLang="zh-CN" sz="1600" dirty="0"/>
              <a:t>lane</a:t>
            </a:r>
            <a:r>
              <a:rPr lang="zh-CN" altLang="en-US" sz="1600" dirty="0"/>
              <a:t>，</a:t>
            </a:r>
            <a:r>
              <a:rPr lang="en-US" altLang="zh-CN" sz="1600" dirty="0"/>
              <a:t>lane/Cycle</a:t>
            </a:r>
            <a:r>
              <a:rPr lang="zh-CN" altLang="en-US" sz="1600" dirty="0"/>
              <a:t> 接受同样指令，执行同样操作，即</a:t>
            </a:r>
            <a:r>
              <a:rPr lang="en-US" altLang="zh-CN" sz="1600" dirty="0"/>
              <a:t>16x32 SIMD</a:t>
            </a:r>
            <a:r>
              <a:rPr lang="zh-CN" altLang="en-US" sz="1600" dirty="0"/>
              <a:t> 处理单元；</a:t>
            </a:r>
            <a:endParaRPr lang="en-US" altLang="zh-CN" sz="1600" dirty="0"/>
          </a:p>
          <a:p>
            <a:pPr lvl="1">
              <a:lnSpc>
                <a:spcPct val="130000"/>
              </a:lnSpc>
            </a:pPr>
            <a:r>
              <a:rPr lang="en-US" altLang="zh-CN" sz="1600" dirty="0"/>
              <a:t>20</a:t>
            </a:r>
            <a:r>
              <a:rPr lang="zh-CN" altLang="en-US" sz="1600" dirty="0"/>
              <a:t>条 </a:t>
            </a:r>
            <a:r>
              <a:rPr lang="en-US" altLang="zh-CN" sz="1600" dirty="0"/>
              <a:t>Superlane </a:t>
            </a:r>
            <a:r>
              <a:rPr lang="zh-CN" altLang="en-US" sz="1600" dirty="0"/>
              <a:t>组成一个 </a:t>
            </a:r>
            <a:r>
              <a:rPr lang="en-US" altLang="zh-CN" sz="1600" dirty="0"/>
              <a:t>SIMD</a:t>
            </a:r>
            <a:r>
              <a:rPr lang="zh-CN" altLang="en-US" sz="1600" dirty="0"/>
              <a:t>；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270313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B08EDBF-8898-EB4F-A0D0-E0EC2435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r>
              <a:rPr lang="zh-CN" altLang="en-US" dirty="0"/>
              <a:t> 位宽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A01AF59-CA8A-0F4A-A2A8-D1008749FC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TSP </a:t>
            </a:r>
            <a:r>
              <a:rPr lang="zh-CN" altLang="en-US" dirty="0"/>
              <a:t>执行单指令流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zh-CN" altLang="en-US" dirty="0"/>
              <a:t>把 </a:t>
            </a:r>
            <a:r>
              <a:rPr lang="en-US" altLang="zh-CN" dirty="0"/>
              <a:t>Superlane</a:t>
            </a:r>
            <a:r>
              <a:rPr lang="zh-CN" altLang="en-US" dirty="0"/>
              <a:t> 当作微处理器内核</a:t>
            </a:r>
            <a:endParaRPr lang="en-US" altLang="zh-CN" dirty="0"/>
          </a:p>
          <a:p>
            <a:r>
              <a:rPr lang="zh-CN" altLang="en-US" dirty="0"/>
              <a:t>实际上是 </a:t>
            </a:r>
            <a:r>
              <a:rPr lang="en-US" altLang="zh-CN" dirty="0"/>
              <a:t>144 </a:t>
            </a:r>
            <a:r>
              <a:rPr lang="zh-CN" altLang="en-US" dirty="0"/>
              <a:t>位宽 </a:t>
            </a:r>
            <a:r>
              <a:rPr lang="en-US" altLang="zh-CN" dirty="0"/>
              <a:t>VLIW </a:t>
            </a:r>
            <a:r>
              <a:rPr lang="zh-CN" altLang="en-US" dirty="0"/>
              <a:t>架构，每周期发出一条指令控制 </a:t>
            </a:r>
            <a:r>
              <a:rPr lang="en-US" altLang="zh-CN" dirty="0"/>
              <a:t>Superlane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8915DC-A0A1-A34B-A7AB-E369CF54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2" y="2536959"/>
            <a:ext cx="10018281" cy="38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4E1145-B134-874B-A3F6-AFDDAACC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56D5DC3-DC35-8641-9106-D5E0151FE6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</a:rPr>
              <a:t>East hemisphere</a:t>
            </a:r>
            <a:r>
              <a:rPr lang="zh-CN" altLang="en-US" dirty="0">
                <a:solidFill>
                  <a:srgbClr val="F53A21"/>
                </a:solidFill>
              </a:rPr>
              <a:t> 和 </a:t>
            </a:r>
            <a:r>
              <a:rPr lang="en-US" altLang="zh-CN" dirty="0">
                <a:solidFill>
                  <a:srgbClr val="F53A21"/>
                </a:solidFill>
              </a:rPr>
              <a:t>West hemisphere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每个功能单元包含多个接受指令的子单元，数据从东向西和从西向东流动。</a:t>
            </a: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左右对称，每 </a:t>
            </a:r>
            <a:r>
              <a:rPr lang="en-US" altLang="zh-CN" sz="1600" dirty="0"/>
              <a:t>lane</a:t>
            </a:r>
            <a:r>
              <a:rPr lang="zh-CN" altLang="en-US" sz="1600" dirty="0"/>
              <a:t> 数据流位宽为 </a:t>
            </a:r>
            <a:r>
              <a:rPr lang="en-US" altLang="zh-CN" sz="1600" dirty="0"/>
              <a:t>32Byte</a:t>
            </a:r>
            <a:r>
              <a:rPr lang="zh-CN" altLang="en-US" sz="1600" dirty="0"/>
              <a:t>，总数据流位宽为 </a:t>
            </a:r>
            <a:r>
              <a:rPr lang="en-US" altLang="zh-CN" sz="1600" dirty="0"/>
              <a:t>512B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7BB1A8-C058-D543-ACD7-28AB02CF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5" y="3272883"/>
            <a:ext cx="10742951" cy="28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A6DE51-850F-1C44-8117-FF653DDE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4F6F37-4EAE-1149-B519-0EC8F21D5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6634"/>
            <a:ext cx="10963473" cy="1884556"/>
          </a:xfrm>
        </p:spPr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数据在不同 </a:t>
            </a:r>
            <a:r>
              <a:rPr lang="en-US" altLang="zh-CN" dirty="0">
                <a:solidFill>
                  <a:srgbClr val="F53A21"/>
                </a:solidFill>
              </a:rPr>
              <a:t>SIMD</a:t>
            </a:r>
            <a:r>
              <a:rPr lang="zh-CN" altLang="en-US" dirty="0">
                <a:solidFill>
                  <a:srgbClr val="F53A21"/>
                </a:solidFill>
              </a:rPr>
              <a:t> 上流动，不同时间交给不同单元执行：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指令流入 </a:t>
            </a:r>
            <a:r>
              <a:rPr lang="en-US" altLang="zh-CN" sz="1600" dirty="0"/>
              <a:t>SL0 </a:t>
            </a:r>
            <a:r>
              <a:rPr lang="zh-CN" altLang="en-US" sz="1600" dirty="0"/>
              <a:t>并执行，下一 </a:t>
            </a:r>
            <a:r>
              <a:rPr lang="en-US" altLang="zh-CN" sz="1600" dirty="0"/>
              <a:t>Cycle</a:t>
            </a:r>
            <a:r>
              <a:rPr lang="zh-CN" altLang="en-US" sz="1600" dirty="0"/>
              <a:t> 指令流入 </a:t>
            </a:r>
            <a:r>
              <a:rPr lang="en-US" altLang="zh-CN" sz="1600" dirty="0"/>
              <a:t>SL1</a:t>
            </a:r>
            <a:r>
              <a:rPr lang="zh-CN" altLang="en-US" sz="1600" dirty="0"/>
              <a:t>，</a:t>
            </a:r>
            <a:r>
              <a:rPr lang="en-US" altLang="zh-CN" sz="1600" dirty="0"/>
              <a:t>SL0</a:t>
            </a:r>
            <a:r>
              <a:rPr lang="zh-CN" altLang="en-US" sz="1600" dirty="0"/>
              <a:t> 执行第二组指令。</a:t>
            </a:r>
            <a:endParaRPr lang="en-US" altLang="zh-CN" sz="1600" dirty="0"/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类脉冲阵列：数据水平移动，指令垂直移动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简化设计和布线，消除同步需求，并且易于扩展。</a:t>
            </a:r>
            <a:endParaRPr lang="en-US" altLang="zh-CN" sz="1600" dirty="0"/>
          </a:p>
          <a:p>
            <a:pPr lvl="1">
              <a:lnSpc>
                <a:spcPct val="130000"/>
              </a:lnSpc>
            </a:pPr>
            <a:r>
              <a:rPr lang="en-US" altLang="zh-CN" sz="1600" dirty="0"/>
              <a:t>MEM</a:t>
            </a:r>
            <a:r>
              <a:rPr lang="zh-CN" altLang="en-US" sz="1600" dirty="0"/>
              <a:t> 嵌在计算单元中，可以提供高带宽数据流，从而无需外部存储器。</a:t>
            </a:r>
            <a:endParaRPr lang="en-US" altLang="zh-CN" sz="16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991F05-0EF0-0F46-97BF-D7B94ACD5530}"/>
              </a:ext>
            </a:extLst>
          </p:cNvPr>
          <p:cNvGrpSpPr/>
          <p:nvPr/>
        </p:nvGrpSpPr>
        <p:grpSpPr>
          <a:xfrm>
            <a:off x="1306423" y="3267738"/>
            <a:ext cx="9368241" cy="3031848"/>
            <a:chOff x="1328725" y="3267738"/>
            <a:chExt cx="9368241" cy="303184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89C916E-05D1-984D-8E76-4B859FC5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7189" y="3267738"/>
              <a:ext cx="5249777" cy="303184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DB66042-5638-2540-B8DB-9ED1C98C1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328725" y="3267738"/>
              <a:ext cx="4151917" cy="3031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945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A4EF0D-9A3E-DA4A-888D-E017A551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推理速度对比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101515-1EA8-D44B-A25F-96A193F4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29" y="1295014"/>
            <a:ext cx="8997484" cy="51648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A8B11B-EA36-794D-88A5-9FD58D02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308" y="926714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3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A6DE51-850F-1C44-8117-FF653DDE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r>
              <a:rPr lang="zh-CN" altLang="en-US" dirty="0"/>
              <a:t> </a:t>
            </a:r>
            <a:r>
              <a:rPr lang="en-US" altLang="zh-CN" dirty="0"/>
              <a:t>Pons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4F6F37-4EAE-1149-B519-0EC8F21D5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53A21"/>
                </a:solidFill>
              </a:rPr>
              <a:t>数据在不同 </a:t>
            </a:r>
            <a:r>
              <a:rPr lang="en-US" altLang="zh-CN" dirty="0">
                <a:solidFill>
                  <a:srgbClr val="F53A21"/>
                </a:solidFill>
              </a:rPr>
              <a:t>SIMD</a:t>
            </a:r>
            <a:r>
              <a:rPr lang="zh-CN" altLang="en-US" dirty="0">
                <a:solidFill>
                  <a:srgbClr val="F53A21"/>
                </a:solidFill>
              </a:rPr>
              <a:t> 上流动，不同时间交给不同单元执行：</a:t>
            </a:r>
            <a:endParaRPr lang="en-US" altLang="zh-CN" sz="1600" dirty="0"/>
          </a:p>
          <a:p>
            <a:pPr lvl="1"/>
            <a:r>
              <a:rPr lang="en-US" altLang="zh-CN" sz="1600" dirty="0"/>
              <a:t>TSP</a:t>
            </a:r>
            <a:r>
              <a:rPr lang="zh-CN" altLang="en-US" sz="1600" dirty="0"/>
              <a:t> 缺乏缓存、分支预测等逻辑，执行是完全确定性的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编译器必须理解指令流和数据流，优化单元利用率。</a:t>
            </a:r>
            <a:endParaRPr lang="en-US" altLang="zh-CN" sz="1600" dirty="0"/>
          </a:p>
          <a:p>
            <a:pPr lvl="1"/>
            <a:r>
              <a:rPr lang="zh-CN" altLang="en-US" sz="1600" dirty="0"/>
              <a:t>编译器必须安排数据移动 </a:t>
            </a:r>
            <a:r>
              <a:rPr lang="en-US" altLang="zh-CN" sz="1600" dirty="0"/>
              <a:t>&amp;</a:t>
            </a:r>
            <a:r>
              <a:rPr lang="zh-CN" altLang="en-US" sz="1600" dirty="0"/>
              <a:t> 管理内存 </a:t>
            </a:r>
            <a:r>
              <a:rPr lang="en-US" altLang="zh-CN" sz="1600" dirty="0"/>
              <a:t>&amp;</a:t>
            </a:r>
            <a:r>
              <a:rPr lang="zh-CN" altLang="en-US" sz="1600" dirty="0"/>
              <a:t> 功能单元 </a:t>
            </a:r>
            <a:r>
              <a:rPr lang="en-US" altLang="zh-CN" sz="1600" dirty="0"/>
              <a:t>&amp;</a:t>
            </a:r>
            <a:r>
              <a:rPr lang="zh-CN" altLang="en-US" sz="1600" dirty="0"/>
              <a:t> 非自动取指。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5543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05CB5-28D5-4047-AA9E-9E8F097B4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>
                <a:solidFill>
                  <a:srgbClr val="F53A21"/>
                </a:solidFill>
              </a:rPr>
              <a:t>3.2</a:t>
            </a:r>
            <a:r>
              <a:rPr lang="zh-CN" altLang="en-US" sz="7200" dirty="0">
                <a:solidFill>
                  <a:srgbClr val="F53A21"/>
                </a:solidFill>
              </a:rPr>
              <a:t> </a:t>
            </a:r>
            <a:r>
              <a:rPr lang="en-US" altLang="zh-CN" sz="7200" dirty="0">
                <a:solidFill>
                  <a:srgbClr val="F53A21"/>
                </a:solidFill>
              </a:rPr>
              <a:t>Groq</a:t>
            </a:r>
            <a:r>
              <a:rPr lang="zh-CN" altLang="en-US" sz="7200" dirty="0">
                <a:solidFill>
                  <a:srgbClr val="F53A21"/>
                </a:solidFill>
              </a:rPr>
              <a:t> 技术架构</a:t>
            </a:r>
            <a:br>
              <a:rPr lang="en-US" altLang="zh-CN" sz="7200" dirty="0">
                <a:solidFill>
                  <a:srgbClr val="F53A21"/>
                </a:solidFill>
              </a:rPr>
            </a:br>
            <a:r>
              <a:rPr lang="zh-CN" altLang="en-US" dirty="0">
                <a:solidFill>
                  <a:srgbClr val="F53A21"/>
                </a:solidFill>
              </a:rPr>
              <a:t>微内核模块</a:t>
            </a:r>
            <a:endParaRPr kumimoji="1" lang="zh-CN" altLang="en-US" dirty="0">
              <a:solidFill>
                <a:srgbClr val="F53A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009285-CE68-AE4D-8B84-168E42D7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Superlane</a:t>
            </a:r>
            <a:r>
              <a:rPr lang="zh-CN" altLang="en-US" dirty="0"/>
              <a:t> 细节展开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29DAA1-711D-554B-B778-4FA6B823B1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一个 </a:t>
            </a:r>
            <a:r>
              <a:rPr lang="en-US" altLang="zh-CN" dirty="0"/>
              <a:t>Superlane</a:t>
            </a:r>
            <a:r>
              <a:rPr lang="zh-CN" altLang="en-US" dirty="0"/>
              <a:t> 由 </a:t>
            </a:r>
            <a:r>
              <a:rPr lang="zh-CN" altLang="en-US" u="sng" dirty="0"/>
              <a:t>矩阵乘法单元 </a:t>
            </a:r>
            <a:r>
              <a:rPr lang="en-US" altLang="zh-CN" u="sng" dirty="0"/>
              <a:t>MXM</a:t>
            </a:r>
            <a:r>
              <a:rPr lang="zh-CN" altLang="en-US" u="sng" dirty="0"/>
              <a:t>（</a:t>
            </a:r>
            <a:r>
              <a:rPr lang="en-US" altLang="zh-CN" u="sng" dirty="0"/>
              <a:t>x2</a:t>
            </a:r>
            <a:r>
              <a:rPr lang="zh-CN" altLang="en-US" u="sng" dirty="0"/>
              <a:t>），内存单元 </a:t>
            </a:r>
            <a:r>
              <a:rPr lang="en-US" altLang="zh-CN" u="sng" dirty="0"/>
              <a:t>MEM (x2)</a:t>
            </a:r>
            <a:r>
              <a:rPr lang="zh-CN" altLang="en-US" u="sng" dirty="0"/>
              <a:t>，向量处理单元 </a:t>
            </a:r>
            <a:r>
              <a:rPr lang="en-US" altLang="zh-CN" u="sng" dirty="0"/>
              <a:t>VXM(x1)</a:t>
            </a:r>
            <a:r>
              <a:rPr lang="zh-CN" altLang="en-US" u="sng" dirty="0"/>
              <a:t> 和数据交换单元 </a:t>
            </a:r>
            <a:r>
              <a:rPr lang="en-US" altLang="zh-CN" u="sng" dirty="0"/>
              <a:t>SXM (x2)</a:t>
            </a:r>
            <a:r>
              <a:rPr lang="zh-CN" altLang="en-US" u="sng" dirty="0"/>
              <a:t> </a:t>
            </a:r>
            <a:r>
              <a:rPr lang="zh-CN" altLang="en-US" dirty="0"/>
              <a:t>组成。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858EE4-8746-CC44-929C-B83ECA31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58" y="2586689"/>
            <a:ext cx="8328645" cy="3466816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CB56248E-3295-6C40-987C-80F95EA0AC7F}"/>
              </a:ext>
            </a:extLst>
          </p:cNvPr>
          <p:cNvSpPr/>
          <p:nvPr/>
        </p:nvSpPr>
        <p:spPr>
          <a:xfrm rot="16200000">
            <a:off x="7593469" y="3148346"/>
            <a:ext cx="714703" cy="5397188"/>
          </a:xfrm>
          <a:prstGeom prst="downArrow">
            <a:avLst/>
          </a:prstGeom>
          <a:solidFill>
            <a:srgbClr val="F53A2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0884FDD6-7C73-4543-A74F-527AE9C8BBF2}"/>
              </a:ext>
            </a:extLst>
          </p:cNvPr>
          <p:cNvSpPr/>
          <p:nvPr/>
        </p:nvSpPr>
        <p:spPr>
          <a:xfrm rot="5400000">
            <a:off x="3351792" y="4557612"/>
            <a:ext cx="714703" cy="2578657"/>
          </a:xfrm>
          <a:prstGeom prst="downArrow">
            <a:avLst/>
          </a:prstGeom>
          <a:solidFill>
            <a:srgbClr val="F53A2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2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B4FA4F-52EE-174F-88C9-BB9A010D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矩阵乘法单元 </a:t>
            </a:r>
            <a:r>
              <a:rPr lang="en-US" altLang="zh-CN" dirty="0"/>
              <a:t>MXM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9340E5-1D8D-1843-B195-7BC483157E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矩阵乘法单元包含 </a:t>
            </a:r>
            <a:r>
              <a:rPr lang="en-US" altLang="zh-CN" sz="1800" dirty="0"/>
              <a:t>320 </a:t>
            </a:r>
            <a:r>
              <a:rPr lang="zh-CN" altLang="en-US" sz="1800" dirty="0"/>
              <a:t>个 </a:t>
            </a:r>
            <a:r>
              <a:rPr lang="en-US" altLang="zh-CN" sz="1800" dirty="0"/>
              <a:t>MAC</a:t>
            </a:r>
            <a:r>
              <a:rPr lang="zh-CN" altLang="en-US" sz="1800" dirty="0"/>
              <a:t>，分成 </a:t>
            </a:r>
            <a:r>
              <a:rPr lang="en-US" altLang="zh-CN" sz="1800" dirty="0"/>
              <a:t>20 </a:t>
            </a:r>
            <a:r>
              <a:rPr lang="zh-CN" altLang="en-US" sz="1800" dirty="0"/>
              <a:t>个超级单元 </a:t>
            </a:r>
            <a:r>
              <a:rPr lang="en-US" altLang="zh-CN" sz="1800" dirty="0"/>
              <a:t>Supercell</a:t>
            </a:r>
            <a:r>
              <a:rPr lang="zh-CN" altLang="en-US" sz="1800" dirty="0"/>
              <a:t>，</a:t>
            </a:r>
            <a:r>
              <a:rPr lang="en-US" altLang="zh-CN" sz="1800" dirty="0"/>
              <a:t>16</a:t>
            </a:r>
            <a:r>
              <a:rPr lang="zh-CN" altLang="en-US" sz="1800" dirty="0"/>
              <a:t> 个 </a:t>
            </a:r>
            <a:r>
              <a:rPr lang="en-US" altLang="zh-CN" sz="1800" dirty="0"/>
              <a:t>MAC</a:t>
            </a:r>
            <a:r>
              <a:rPr lang="zh-CN" altLang="en-US" sz="1800" dirty="0"/>
              <a:t> 组成一个 </a:t>
            </a:r>
            <a:r>
              <a:rPr lang="en-US" altLang="zh-CN" sz="1800" dirty="0"/>
              <a:t>Supercell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每个</a:t>
            </a:r>
            <a:r>
              <a:rPr lang="en-US" altLang="zh-CN" sz="1800" dirty="0"/>
              <a:t>hemisphere</a:t>
            </a:r>
            <a:r>
              <a:rPr lang="zh-CN" altLang="en-US" sz="1800" dirty="0"/>
              <a:t>有 </a:t>
            </a:r>
            <a:r>
              <a:rPr lang="en-US" altLang="zh-CN" sz="1800" dirty="0"/>
              <a:t>320x320 </a:t>
            </a:r>
            <a:r>
              <a:rPr lang="zh-CN" altLang="en-US" sz="1800" dirty="0"/>
              <a:t>个 </a:t>
            </a:r>
            <a:r>
              <a:rPr lang="en-US" altLang="zh-CN" sz="1800" dirty="0"/>
              <a:t>MAC </a:t>
            </a:r>
            <a:r>
              <a:rPr lang="zh-CN" altLang="en-US" sz="1800" dirty="0"/>
              <a:t>单元，每个 </a:t>
            </a:r>
            <a:r>
              <a:rPr lang="en-US" altLang="zh-CN" sz="1800" dirty="0"/>
              <a:t>MAC </a:t>
            </a:r>
            <a:r>
              <a:rPr lang="zh-CN" altLang="en-US" sz="1800" dirty="0"/>
              <a:t>有两个 </a:t>
            </a:r>
            <a:r>
              <a:rPr lang="en-US" altLang="zh-CN" sz="1800" dirty="0"/>
              <a:t>8B</a:t>
            </a:r>
            <a:r>
              <a:rPr lang="zh-CN" altLang="en-US" sz="1800" dirty="0"/>
              <a:t> 权重寄存器和两个 </a:t>
            </a:r>
            <a:r>
              <a:rPr lang="en-US" altLang="zh-CN" sz="1800" dirty="0"/>
              <a:t>32B</a:t>
            </a:r>
            <a:r>
              <a:rPr lang="zh-CN" altLang="en-US" sz="1800" dirty="0"/>
              <a:t> 累加器。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61CE3B-956A-ED4C-82D4-790DF167C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47" y="2773735"/>
            <a:ext cx="9230667" cy="32256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0A93599-8F6A-2947-9688-050F05957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439" y="3200400"/>
            <a:ext cx="869933" cy="1137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973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B4FA4F-52EE-174F-88C9-BB9A010D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矩阵乘法单元 </a:t>
            </a:r>
            <a:r>
              <a:rPr lang="en-US" altLang="zh-CN" dirty="0"/>
              <a:t>MXM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9340E5-1D8D-1843-B195-7BC483157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182" y="1360170"/>
            <a:ext cx="3555527" cy="4994910"/>
          </a:xfrm>
        </p:spPr>
        <p:txBody>
          <a:bodyPr anchor="ctr"/>
          <a:lstStyle/>
          <a:p>
            <a:r>
              <a:rPr lang="zh-CN" altLang="en-US" sz="1800" dirty="0"/>
              <a:t>时钟周期内，权重值和数据流激活值相乘。每 </a:t>
            </a:r>
            <a:r>
              <a:rPr lang="en-US" altLang="zh-CN" sz="1800" dirty="0"/>
              <a:t>16x16 Supercell</a:t>
            </a:r>
            <a:r>
              <a:rPr lang="zh-CN" altLang="en-US" sz="1800" dirty="0"/>
              <a:t> 在一周期内计算一个整数部分和，</a:t>
            </a:r>
            <a:r>
              <a:rPr lang="en-US" altLang="zh-CN" sz="1800" dirty="0"/>
              <a:t>20 </a:t>
            </a:r>
            <a:r>
              <a:rPr lang="zh-CN" altLang="en-US" sz="1800" dirty="0"/>
              <a:t>周期内计算一个完整的 </a:t>
            </a:r>
            <a:r>
              <a:rPr lang="en-US" altLang="zh-CN" sz="1800" dirty="0"/>
              <a:t>320 </a:t>
            </a:r>
            <a:r>
              <a:rPr lang="zh-CN" altLang="en-US" sz="1800" dirty="0"/>
              <a:t>个元素点积。</a:t>
            </a:r>
            <a:endParaRPr lang="en-US" altLang="zh-CN" sz="1800" dirty="0"/>
          </a:p>
          <a:p>
            <a:r>
              <a:rPr lang="en-US" altLang="zh-CN" sz="1800" dirty="0"/>
              <a:t>MAC </a:t>
            </a:r>
            <a:r>
              <a:rPr lang="zh-CN" altLang="en-US" sz="1800" dirty="0"/>
              <a:t>单元可执行单个 </a:t>
            </a:r>
            <a:r>
              <a:rPr lang="en-US" altLang="zh-CN" sz="1800" dirty="0"/>
              <a:t>FP16/2</a:t>
            </a:r>
            <a:r>
              <a:rPr lang="zh-CN" altLang="en-US" sz="1800" dirty="0"/>
              <a:t> </a:t>
            </a:r>
            <a:r>
              <a:rPr lang="en-US" altLang="zh-CN" sz="1800" dirty="0"/>
              <a:t>Cycle</a:t>
            </a:r>
            <a:r>
              <a:rPr lang="zh-CN" altLang="en-US" sz="1800" dirty="0"/>
              <a:t>，相对 </a:t>
            </a:r>
            <a:r>
              <a:rPr lang="en-US" altLang="zh-CN" sz="1800" dirty="0"/>
              <a:t>INT8 </a:t>
            </a:r>
            <a:r>
              <a:rPr lang="zh-CN" altLang="en-US" sz="1800" dirty="0"/>
              <a:t>吞吐降低 </a:t>
            </a:r>
            <a:r>
              <a:rPr lang="en-US" altLang="zh-CN" sz="1800" dirty="0"/>
              <a:t>75%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每个 </a:t>
            </a:r>
            <a:r>
              <a:rPr lang="en-US" altLang="zh-CN" sz="1800" dirty="0"/>
              <a:t>MAC </a:t>
            </a:r>
            <a:r>
              <a:rPr lang="zh-CN" altLang="en-US" sz="1800" dirty="0"/>
              <a:t>每 </a:t>
            </a:r>
            <a:r>
              <a:rPr lang="en-US" altLang="zh-CN" sz="1800" dirty="0"/>
              <a:t>Cycle</a:t>
            </a:r>
            <a:r>
              <a:rPr lang="zh-CN" altLang="en-US" sz="1800" dirty="0"/>
              <a:t> 产生 </a:t>
            </a:r>
            <a:r>
              <a:rPr lang="en-US" altLang="zh-CN" sz="1800" dirty="0"/>
              <a:t>409,600 INT8 /102,400 </a:t>
            </a:r>
            <a:r>
              <a:rPr lang="zh-CN" altLang="en-US" sz="1800" dirty="0"/>
              <a:t> </a:t>
            </a:r>
            <a:r>
              <a:rPr lang="en-US" altLang="zh-CN" sz="1800" dirty="0"/>
              <a:t>FP16 </a:t>
            </a:r>
            <a:r>
              <a:rPr lang="zh-CN" altLang="en-US" sz="1800" dirty="0"/>
              <a:t>计算。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67C5CD-9142-B145-9898-590EA322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63" y="1646421"/>
            <a:ext cx="7565228" cy="4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9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B4FA4F-52EE-174F-88C9-BB9A010D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矩阵乘法单元 </a:t>
            </a:r>
            <a:r>
              <a:rPr lang="en-US" altLang="zh-CN" dirty="0"/>
              <a:t>MXM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9340E5-1D8D-1843-B195-7BC483157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182" y="1360170"/>
            <a:ext cx="3555527" cy="4994910"/>
          </a:xfrm>
        </p:spPr>
        <p:txBody>
          <a:bodyPr anchor="ctr"/>
          <a:lstStyle/>
          <a:p>
            <a:r>
              <a:rPr lang="zh-CN" altLang="en-US" sz="1800" dirty="0"/>
              <a:t>每个方向上使用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的 </a:t>
            </a:r>
            <a:r>
              <a:rPr lang="en-US" altLang="zh-CN" sz="1800" dirty="0"/>
              <a:t>32 </a:t>
            </a:r>
            <a:r>
              <a:rPr lang="zh-CN" altLang="en-US" sz="1800" dirty="0"/>
              <a:t>个数据流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/>
              <a:t>&lt;40 </a:t>
            </a:r>
            <a:r>
              <a:rPr lang="zh-CN" altLang="en-US" sz="1800" dirty="0"/>
              <a:t>个周期内加载 </a:t>
            </a:r>
            <a:r>
              <a:rPr lang="en-US" altLang="zh-CN" sz="1800" dirty="0"/>
              <a:t>409,600 </a:t>
            </a:r>
            <a:r>
              <a:rPr lang="zh-CN" altLang="en-US" sz="1800" dirty="0"/>
              <a:t>个权重寄存器。</a:t>
            </a:r>
            <a:endParaRPr lang="en-US" altLang="zh-CN" sz="1800" dirty="0"/>
          </a:p>
          <a:p>
            <a:r>
              <a:rPr lang="zh-CN" altLang="en-US" sz="1800" dirty="0"/>
              <a:t>在阵列侧面加载的激活和权重，</a:t>
            </a:r>
            <a:r>
              <a:rPr lang="en-US" altLang="zh-CN" sz="1800" dirty="0"/>
              <a:t>INT32 </a:t>
            </a:r>
            <a:r>
              <a:rPr lang="zh-CN" altLang="en-US" sz="1800" dirty="0"/>
              <a:t>或 </a:t>
            </a:r>
            <a:r>
              <a:rPr lang="en-US" altLang="zh-CN" sz="1800" dirty="0"/>
              <a:t>FP32 </a:t>
            </a:r>
            <a:r>
              <a:rPr lang="zh-CN" altLang="en-US" sz="1800" dirty="0"/>
              <a:t>结果从内边缘流回</a:t>
            </a:r>
            <a:r>
              <a:rPr lang="en-US" altLang="zh-CN" sz="1800" dirty="0"/>
              <a:t>.</a:t>
            </a:r>
            <a:endParaRPr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67C5CD-9142-B145-9898-590EA322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63" y="1646421"/>
            <a:ext cx="7565228" cy="4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B38C8D-936B-BB47-ADE1-B40F191A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向量执行单元 </a:t>
            </a:r>
            <a:r>
              <a:rPr lang="en-US" altLang="zh-CN" dirty="0"/>
              <a:t>VXM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DF9097-4C6B-1C4A-9992-01AA5D9B05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每条通道 </a:t>
            </a:r>
            <a:r>
              <a:rPr lang="en-US" altLang="zh-CN" dirty="0"/>
              <a:t>16 </a:t>
            </a:r>
            <a:r>
              <a:rPr lang="zh-CN" altLang="en-US" dirty="0"/>
              <a:t>个 </a:t>
            </a:r>
            <a:r>
              <a:rPr lang="en-US" altLang="zh-CN" dirty="0"/>
              <a:t>ALU</a:t>
            </a:r>
            <a:r>
              <a:rPr lang="zh-CN" altLang="en-US" dirty="0"/>
              <a:t>，每个 </a:t>
            </a:r>
            <a:r>
              <a:rPr lang="en-US" altLang="zh-CN" dirty="0"/>
              <a:t>ALU </a:t>
            </a:r>
            <a:r>
              <a:rPr lang="zh-CN" altLang="en-US" dirty="0"/>
              <a:t>可使用数据流对齐的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 作为操作数来执行 </a:t>
            </a:r>
            <a:r>
              <a:rPr lang="en-US" altLang="zh-CN" dirty="0"/>
              <a:t>32B</a:t>
            </a:r>
            <a:r>
              <a:rPr lang="zh-CN" altLang="en-US" dirty="0"/>
              <a:t> 计算。</a:t>
            </a:r>
            <a:endParaRPr lang="en-US" altLang="zh-CN" dirty="0"/>
          </a:p>
          <a:p>
            <a:r>
              <a:rPr lang="zh-CN" altLang="en-US" dirty="0"/>
              <a:t>计算：常规算术和逻辑运算，整数和浮点格式转换，归一化和激活函数。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55AB41-268E-5C4B-A5DD-29A198E1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18" y="2736916"/>
            <a:ext cx="10963473" cy="3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4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6B6EA3-3521-0441-B9F6-EBF96A01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内存单元 </a:t>
            </a:r>
            <a:r>
              <a:rPr lang="en-US" altLang="zh-CN" dirty="0"/>
              <a:t>MEM (x2)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5A902-452E-2547-A2D4-5C7EFC8693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b="1" dirty="0"/>
              <a:t>组成：</a:t>
            </a:r>
            <a:r>
              <a:rPr lang="zh-CN" altLang="en-US" sz="1800" dirty="0"/>
              <a:t>每个 </a:t>
            </a:r>
            <a:r>
              <a:rPr lang="en-US" altLang="zh-CN" sz="1800" dirty="0"/>
              <a:t>MEM</a:t>
            </a:r>
            <a:r>
              <a:rPr lang="zh-CN" altLang="en-US" sz="1800" dirty="0"/>
              <a:t> </a:t>
            </a:r>
            <a:r>
              <a:rPr lang="en-US" altLang="zh-CN" sz="1800" dirty="0"/>
              <a:t>5.5MB</a:t>
            </a:r>
            <a:r>
              <a:rPr lang="zh-CN" altLang="en-US" sz="1800" dirty="0"/>
              <a:t> </a:t>
            </a:r>
            <a:r>
              <a:rPr lang="en-US" altLang="zh-CN" sz="1800" dirty="0"/>
              <a:t>SRAM(44 </a:t>
            </a:r>
            <a:r>
              <a:rPr lang="zh-CN" altLang="en-US" sz="1800" dirty="0"/>
              <a:t>个切片，每切片 </a:t>
            </a:r>
            <a:r>
              <a:rPr lang="en-US" altLang="zh-CN" sz="1800" dirty="0"/>
              <a:t>128KB)</a:t>
            </a:r>
            <a:r>
              <a:rPr lang="zh-CN" altLang="en-US" sz="1800" dirty="0"/>
              <a:t>，</a:t>
            </a:r>
            <a:r>
              <a:rPr lang="en-US" altLang="zh-CN" sz="1800" dirty="0"/>
              <a:t>20 </a:t>
            </a:r>
            <a:r>
              <a:rPr lang="zh-CN" altLang="en-US" sz="1800" dirty="0"/>
              <a:t>个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组成 </a:t>
            </a:r>
            <a:r>
              <a:rPr lang="en-US" altLang="zh-CN" sz="1800" dirty="0"/>
              <a:t>Hemisphere</a:t>
            </a:r>
            <a:r>
              <a:rPr lang="zh-CN" altLang="en-US" sz="1800" dirty="0"/>
              <a:t> </a:t>
            </a:r>
            <a:r>
              <a:rPr lang="en-US" altLang="zh-CN" sz="1800" dirty="0"/>
              <a:t>110MB SRAM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每周期可执行 </a:t>
            </a:r>
            <a:r>
              <a:rPr lang="en-US" altLang="zh-CN" sz="1800" dirty="0"/>
              <a:t>2x16Byte</a:t>
            </a:r>
            <a:r>
              <a:rPr lang="zh-CN" altLang="en-US" sz="1800" dirty="0"/>
              <a:t> 读和 </a:t>
            </a:r>
            <a:r>
              <a:rPr lang="en-US" altLang="zh-CN" sz="1800" dirty="0"/>
              <a:t>2x16Byte </a:t>
            </a:r>
            <a:r>
              <a:rPr lang="zh-CN" altLang="en-US" sz="1800" dirty="0"/>
              <a:t>写，允许东西两方向上跨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提供和接收数据；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032997-07D3-F246-9202-C1B5A97B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19" y="2514600"/>
            <a:ext cx="9602556" cy="3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9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B09B1A-CAFC-4149-AA7F-11ECD151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数据交换单元 </a:t>
            </a:r>
            <a:r>
              <a:rPr lang="en-US" altLang="zh-CN" dirty="0"/>
              <a:t>SXM (x2)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E61E4-062E-A944-9B33-4F3908B0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对 </a:t>
            </a:r>
            <a:r>
              <a:rPr lang="en-US" altLang="zh-CN" sz="1800" dirty="0"/>
              <a:t>Tensor</a:t>
            </a:r>
            <a:r>
              <a:rPr lang="zh-CN" altLang="en-US" sz="1800" dirty="0"/>
              <a:t> 数据进行 </a:t>
            </a:r>
            <a:r>
              <a:rPr lang="en-US" altLang="zh-CN" sz="1800" dirty="0"/>
              <a:t>Reshape</a:t>
            </a:r>
            <a:r>
              <a:rPr lang="zh-CN" altLang="en-US" sz="1800" dirty="0"/>
              <a:t>（旋转 </a:t>
            </a:r>
            <a:r>
              <a:rPr lang="en-US" altLang="zh-CN" sz="1800" dirty="0"/>
              <a:t>or</a:t>
            </a:r>
            <a:r>
              <a:rPr lang="zh-CN" altLang="en-US" sz="1800" dirty="0"/>
              <a:t> 转置），以更好地适应脉冲的下一计算单元。</a:t>
            </a:r>
            <a:endParaRPr lang="en-US" altLang="zh-CN" sz="1800" dirty="0"/>
          </a:p>
          <a:p>
            <a:r>
              <a:rPr lang="zh-CN" altLang="en-US" sz="1800" dirty="0"/>
              <a:t>唯一可以在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间通信的单元，每单元有两组通道可将数据向上或向下移动到相邻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。</a:t>
            </a:r>
            <a:br>
              <a:rPr lang="en-US" altLang="zh-CN" sz="1800" dirty="0"/>
            </a:br>
            <a:endParaRPr kumimoji="1"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9F60D5-B740-1949-94C6-58D896DD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8" y="2793571"/>
            <a:ext cx="11362085" cy="32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0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B09B1A-CAFC-4149-AA7F-11ECD151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数据交换单元 </a:t>
            </a:r>
            <a:r>
              <a:rPr lang="en-US" altLang="zh-CN" dirty="0"/>
              <a:t>SXM (x2)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E61E4-062E-A944-9B33-4F3908B0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唯一可以在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间通信的单元，每单元有两组通道可将数据向上或向下移动到相邻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。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DC4981-4351-C346-BBD6-6ADB82C3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37" y="1955558"/>
            <a:ext cx="6859888" cy="44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3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550E6ED-6F0C-2246-B0BB-72041DC9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推理速度对比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F47172-86D1-8043-9E9D-50DEDCA3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48" y="1374571"/>
            <a:ext cx="8362265" cy="492501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592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39A81-A224-AD4A-981D-36F7F9A5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存储结构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A55D2-9720-D34A-8AFA-C4C15FE17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628588" cy="4994910"/>
          </a:xfrm>
        </p:spPr>
        <p:txBody>
          <a:bodyPr anchor="ctr"/>
          <a:lstStyle/>
          <a:p>
            <a:r>
              <a:rPr lang="zh-CN" altLang="en-US" sz="1800" dirty="0"/>
              <a:t>内存层次结构按 </a:t>
            </a:r>
            <a:r>
              <a:rPr lang="en-US" altLang="zh-CN" sz="1800" dirty="0"/>
              <a:t>Rank-5</a:t>
            </a:r>
            <a:r>
              <a:rPr lang="zh-CN" altLang="en-US" sz="1800" dirty="0"/>
              <a:t> </a:t>
            </a:r>
            <a:r>
              <a:rPr lang="en-US" altLang="zh-CN" sz="1800" dirty="0"/>
              <a:t>Tensor</a:t>
            </a:r>
            <a:r>
              <a:rPr lang="zh-CN" altLang="en-US" sz="1800" dirty="0"/>
              <a:t> 来寻址 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/>
              <a:t>[Device, Hemisphere, Slice, Bank, Address Offset]</a:t>
            </a:r>
            <a:r>
              <a:rPr lang="zh-CN" altLang="en-US" sz="1800" dirty="0"/>
              <a:t>，形状为 </a:t>
            </a:r>
            <a:r>
              <a:rPr lang="en-US" altLang="zh-CN" sz="1800" dirty="0"/>
              <a:t>[N</a:t>
            </a:r>
            <a:r>
              <a:rPr lang="zh-CN" altLang="en-US" sz="1800" dirty="0"/>
              <a:t>， </a:t>
            </a:r>
            <a:r>
              <a:rPr lang="en-US" altLang="zh-CN" sz="1800" dirty="0"/>
              <a:t>2</a:t>
            </a:r>
            <a:r>
              <a:rPr lang="zh-CN" altLang="en-US" sz="1800" dirty="0"/>
              <a:t>， </a:t>
            </a:r>
            <a:r>
              <a:rPr lang="en-US" altLang="zh-CN" sz="1800" dirty="0"/>
              <a:t>44</a:t>
            </a:r>
            <a:r>
              <a:rPr lang="zh-CN" altLang="en-US" sz="1800" dirty="0"/>
              <a:t>， </a:t>
            </a:r>
            <a:r>
              <a:rPr lang="en-US" altLang="zh-CN" sz="1800" dirty="0"/>
              <a:t>2</a:t>
            </a:r>
            <a:r>
              <a:rPr lang="zh-CN" altLang="en-US" sz="1800" dirty="0"/>
              <a:t>， </a:t>
            </a:r>
            <a:r>
              <a:rPr lang="en-US" altLang="zh-CN" sz="1800" dirty="0"/>
              <a:t>4096]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MEM</a:t>
            </a:r>
            <a:r>
              <a:rPr lang="zh-CN" altLang="en-US" sz="1800" dirty="0"/>
              <a:t> 还需存储 </a:t>
            </a:r>
            <a:r>
              <a:rPr lang="en-US" altLang="zh-CN" sz="1800" dirty="0"/>
              <a:t>VLIW </a:t>
            </a:r>
            <a:r>
              <a:rPr lang="zh-CN" altLang="en-US" sz="1800" dirty="0"/>
              <a:t>指令，宽度 </a:t>
            </a:r>
            <a:r>
              <a:rPr lang="en-US" altLang="zh-CN" sz="1800" dirty="0"/>
              <a:t>2,304 Byte</a:t>
            </a:r>
            <a:r>
              <a:rPr lang="zh-CN" altLang="en-US" sz="1800" dirty="0"/>
              <a:t>（</a:t>
            </a:r>
            <a:r>
              <a:rPr lang="en-US" altLang="zh-CN" sz="1800" dirty="0"/>
              <a:t>144x16</a:t>
            </a:r>
            <a:r>
              <a:rPr lang="zh-CN" altLang="en-US" sz="1800" dirty="0"/>
              <a:t>），取指占 </a:t>
            </a:r>
            <a:r>
              <a:rPr lang="en-US" altLang="zh-CN" sz="1800" dirty="0"/>
              <a:t>~10%</a:t>
            </a:r>
            <a:r>
              <a:rPr lang="zh-CN" altLang="en-US" sz="1800" dirty="0"/>
              <a:t> </a:t>
            </a:r>
            <a:r>
              <a:rPr lang="en-US" altLang="zh-CN" sz="1800" dirty="0"/>
              <a:t>SRAM</a:t>
            </a:r>
            <a:r>
              <a:rPr lang="zh-CN" altLang="en-US" sz="1800" dirty="0"/>
              <a:t> 总带宽。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014CEE-6438-7743-A59A-F4212282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63" y="1272943"/>
            <a:ext cx="6084345" cy="48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8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8593479-7634-E74B-A197-980C16A1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流寄存器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8ACE1-E95D-C34F-9DEB-832038C436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流寄存器位于功能单元间，通过编号来标识在 </a:t>
            </a:r>
            <a:r>
              <a:rPr lang="en-US" altLang="zh-CN" dirty="0"/>
              <a:t>Superlane</a:t>
            </a:r>
            <a:r>
              <a:rPr lang="zh-CN" altLang="en-US" dirty="0"/>
              <a:t> 内位置。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C163B-0A12-524C-9AB6-970FEEF0F6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718" y="1988690"/>
            <a:ext cx="9335326" cy="43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7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5EC759-FD98-754D-9D84-00405DEC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28" y="1977297"/>
            <a:ext cx="8884705" cy="432228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7D445778-78EA-0341-AA4E-B5B27625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流寄存器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C98BD9-A4D3-7247-98C5-44B898B332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SRF</a:t>
            </a:r>
            <a:r>
              <a:rPr lang="zh-CN" altLang="en-US" dirty="0"/>
              <a:t> 用来保存操作数和结果，</a:t>
            </a:r>
            <a:r>
              <a:rPr lang="en-US" altLang="zh-CN" dirty="0"/>
              <a:t>45 </a:t>
            </a:r>
            <a:r>
              <a:rPr lang="zh-CN" altLang="en-US" dirty="0"/>
              <a:t>个 </a:t>
            </a:r>
            <a:r>
              <a:rPr lang="en-US" altLang="zh-CN" dirty="0"/>
              <a:t>SRF </a:t>
            </a:r>
            <a:r>
              <a:rPr lang="zh-CN" altLang="en-US" dirty="0"/>
              <a:t>横跨 </a:t>
            </a:r>
            <a:r>
              <a:rPr lang="en-US" altLang="zh-CN" dirty="0"/>
              <a:t>Superlane</a:t>
            </a:r>
            <a:r>
              <a:rPr lang="zh-CN" altLang="en-US" dirty="0"/>
              <a:t>，用于片上数据传输。</a:t>
            </a:r>
            <a:r>
              <a:rPr lang="en-US" altLang="zh-CN" dirty="0"/>
              <a:t>ECC</a:t>
            </a:r>
            <a:r>
              <a:rPr lang="zh-CN" altLang="en-US" dirty="0"/>
              <a:t>进行保护，提高稳定性。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8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1C4090F-5BB0-5248-AD16-94F16C06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功能单元支持指令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B15083-ACBE-FF41-B586-CF078F615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35" y="1360170"/>
            <a:ext cx="8387092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05CB5-28D5-4047-AA9E-9E8F097B4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3.3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Groq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技术架构</a:t>
            </a:r>
            <a:b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系统集群组网</a:t>
            </a:r>
            <a:endParaRPr kumimoji="1" lang="zh-CN" altLang="en-US" dirty="0">
              <a:solidFill>
                <a:srgbClr val="F53A2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713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C9C23-8218-D548-9020-F09AA0A9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集群系统扩展 </a:t>
            </a:r>
            <a:r>
              <a:rPr kumimoji="1" lang="en-US" altLang="zh-CN" dirty="0"/>
              <a:t>TSP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E676E6-6D45-0948-98C4-31E406F24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从单 </a:t>
            </a:r>
            <a:r>
              <a:rPr lang="en-US" altLang="zh-CN" dirty="0"/>
              <a:t>GroqChip </a:t>
            </a:r>
            <a:r>
              <a:rPr lang="zh-CN" altLang="en-US" dirty="0"/>
              <a:t>扩展到 </a:t>
            </a:r>
            <a:r>
              <a:rPr lang="en-US" altLang="zh-CN" dirty="0"/>
              <a:t>GroqNode </a:t>
            </a:r>
            <a:r>
              <a:rPr lang="zh-CN" altLang="en-US" dirty="0"/>
              <a:t>和 </a:t>
            </a:r>
            <a:r>
              <a:rPr lang="en-US" altLang="zh-CN" dirty="0"/>
              <a:t>GroqRack </a:t>
            </a:r>
            <a:r>
              <a:rPr lang="zh-CN" altLang="en-US" dirty="0"/>
              <a:t>时，</a:t>
            </a:r>
            <a:r>
              <a:rPr lang="en-US" altLang="zh-CN" dirty="0"/>
              <a:t>RealScale </a:t>
            </a:r>
            <a:r>
              <a:rPr lang="zh-CN" altLang="en-US" dirty="0"/>
              <a:t>支持的性能和延迟：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67CA06-DCA7-A948-84D7-EB283BFD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79" y="2070538"/>
            <a:ext cx="9658806" cy="4229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C6DF82-3CB1-6947-80CA-264F10C17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567" y="4046840"/>
            <a:ext cx="972886" cy="1684957"/>
          </a:xfrm>
          <a:prstGeom prst="roundRect">
            <a:avLst>
              <a:gd name="adj" fmla="val 107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5F914D-7179-2142-AECB-0357E706A2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791" y="3222660"/>
            <a:ext cx="1041061" cy="494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206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06CE3-5680-1E4A-9032-ADC1A8B1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确定性网络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006AE-C1F2-284D-BCC4-1319175357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确定性网络 </a:t>
            </a:r>
            <a:r>
              <a:rPr lang="en-US" altLang="zh-CN" dirty="0">
                <a:solidFill>
                  <a:srgbClr val="F53A21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53A21"/>
                </a:solidFill>
                <a:sym typeface="Wingdings" pitchFamily="2" charset="2"/>
              </a:rPr>
              <a:t> 编译器</a:t>
            </a:r>
            <a:r>
              <a:rPr lang="zh-CN" altLang="en-US" dirty="0">
                <a:solidFill>
                  <a:srgbClr val="F53A21"/>
                </a:solidFill>
              </a:rPr>
              <a:t>需要考虑每个物理链路上信道带宽和延迟，</a:t>
            </a:r>
            <a:r>
              <a:rPr lang="en-US" altLang="zh-CN" dirty="0">
                <a:solidFill>
                  <a:srgbClr val="F53A21"/>
                </a:solidFill>
              </a:rPr>
              <a:t>TSP</a:t>
            </a:r>
            <a:r>
              <a:rPr lang="zh-CN" altLang="en-US" dirty="0">
                <a:solidFill>
                  <a:srgbClr val="F53A21"/>
                </a:solidFill>
              </a:rPr>
              <a:t> 中需要显式调度：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en-US" altLang="zh-CN" sz="1600" dirty="0"/>
              <a:t>Tensor</a:t>
            </a:r>
            <a:r>
              <a:rPr lang="zh-CN" altLang="en-US" sz="1600" dirty="0"/>
              <a:t> 数据在网络拓扑中逐跳流动，使用 </a:t>
            </a:r>
            <a:r>
              <a:rPr lang="en-US" altLang="zh-CN" sz="1600" dirty="0"/>
              <a:t>TSP Local</a:t>
            </a:r>
            <a:r>
              <a:rPr lang="zh-CN" altLang="en-US" sz="1600" dirty="0"/>
              <a:t> </a:t>
            </a:r>
            <a:r>
              <a:rPr lang="en-US" altLang="zh-CN" sz="1600" dirty="0"/>
              <a:t>SRAM </a:t>
            </a:r>
            <a:r>
              <a:rPr lang="zh-CN" altLang="en-US" sz="1600" dirty="0"/>
              <a:t>作为缓冲；</a:t>
            </a:r>
            <a:endParaRPr lang="en-US" altLang="zh-CN" sz="1600" dirty="0"/>
          </a:p>
          <a:p>
            <a:pPr lvl="1"/>
            <a:r>
              <a:rPr lang="zh-CN" altLang="en-US" sz="1600" dirty="0"/>
              <a:t>网络拓扑和传输路径是确定性，接收 </a:t>
            </a:r>
            <a:r>
              <a:rPr lang="en-US" altLang="zh-CN" sz="1600" dirty="0"/>
              <a:t>TSP </a:t>
            </a:r>
            <a:r>
              <a:rPr lang="zh-CN" altLang="en-US" sz="1600" dirty="0"/>
              <a:t>可以立即将 </a:t>
            </a:r>
            <a:r>
              <a:rPr lang="en-US" altLang="zh-CN" sz="1600" dirty="0"/>
              <a:t>Tensor</a:t>
            </a:r>
            <a:r>
              <a:rPr lang="zh-CN" altLang="en-US" sz="1600" dirty="0"/>
              <a:t> 发送到明确的下一跳；</a:t>
            </a:r>
            <a:endParaRPr lang="en-US" altLang="zh-CN" sz="1600" dirty="0"/>
          </a:p>
          <a:p>
            <a:pPr lvl="1"/>
            <a:r>
              <a:rPr lang="en-US" altLang="zh-CN" sz="1600" dirty="0"/>
              <a:t>TSP </a:t>
            </a:r>
            <a:r>
              <a:rPr lang="zh-CN" altLang="en-US" sz="1600" dirty="0"/>
              <a:t>都使用 </a:t>
            </a:r>
            <a:r>
              <a:rPr lang="en-US" altLang="zh-CN" sz="1600" dirty="0"/>
              <a:t>producer-consumer stream programming model</a:t>
            </a:r>
            <a:r>
              <a:rPr lang="zh-CN" altLang="en-US" sz="1600" dirty="0"/>
              <a:t> 进行编程，允许将功能单元链接在一起；</a:t>
            </a:r>
            <a:endParaRPr lang="en-US" altLang="zh-CN" sz="1600" dirty="0"/>
          </a:p>
          <a:p>
            <a:pPr lvl="1"/>
            <a:r>
              <a:rPr lang="en-US" altLang="zh-CN" sz="1600" dirty="0"/>
              <a:t>TSP </a:t>
            </a:r>
            <a:r>
              <a:rPr lang="zh-CN" altLang="en-US" sz="1600" dirty="0"/>
              <a:t>功能单元被组织为 </a:t>
            </a:r>
            <a:r>
              <a:rPr lang="en-US" altLang="zh-CN" sz="1600" dirty="0"/>
              <a:t>320 </a:t>
            </a:r>
            <a:r>
              <a:rPr lang="zh-CN" altLang="en-US" sz="1600" dirty="0"/>
              <a:t>个元素 </a:t>
            </a:r>
            <a:r>
              <a:rPr lang="en-US" altLang="zh-CN" sz="1600" dirty="0"/>
              <a:t>SIMD</a:t>
            </a:r>
            <a:r>
              <a:rPr lang="zh-CN" altLang="en-US" sz="1600" dirty="0"/>
              <a:t> 指令执行，由 </a:t>
            </a:r>
            <a:r>
              <a:rPr lang="en-US" altLang="zh-CN" sz="1600" dirty="0"/>
              <a:t>20</a:t>
            </a:r>
            <a:r>
              <a:rPr lang="zh-CN" altLang="en-US" sz="1600" dirty="0"/>
              <a:t> </a:t>
            </a:r>
            <a:r>
              <a:rPr lang="en-US" altLang="zh-CN" sz="1600" dirty="0"/>
              <a:t> </a:t>
            </a:r>
            <a:r>
              <a:rPr lang="zh-CN" altLang="en-US" sz="1600" dirty="0"/>
              <a:t>个 </a:t>
            </a:r>
            <a:r>
              <a:rPr lang="en-US" altLang="zh-CN" sz="1600" dirty="0"/>
              <a:t>tile</a:t>
            </a:r>
            <a:r>
              <a:rPr lang="zh-CN" altLang="en-US" sz="1600" dirty="0"/>
              <a:t> 组成，每个 </a:t>
            </a:r>
            <a:r>
              <a:rPr lang="en-US" altLang="zh-CN" sz="1600" dirty="0"/>
              <a:t>tile</a:t>
            </a:r>
            <a:r>
              <a:rPr lang="zh-CN" altLang="en-US" sz="1600" dirty="0"/>
              <a:t> 对数据执行 </a:t>
            </a:r>
            <a:r>
              <a:rPr lang="en-US" altLang="zh-CN" sz="1600" dirty="0"/>
              <a:t>16 </a:t>
            </a:r>
            <a:r>
              <a:rPr lang="zh-CN" altLang="en-US" sz="1600" dirty="0"/>
              <a:t>路 </a:t>
            </a:r>
            <a:r>
              <a:rPr lang="en-US" altLang="zh-CN" sz="1600" dirty="0"/>
              <a:t>SIMD </a:t>
            </a:r>
            <a:r>
              <a:rPr lang="zh-CN" altLang="en-US" sz="1600" dirty="0"/>
              <a:t>计算。</a:t>
            </a:r>
          </a:p>
        </p:txBody>
      </p:sp>
    </p:spTree>
    <p:extLst>
      <p:ext uri="{BB962C8B-B14F-4D97-AF65-F5344CB8AC3E}">
        <p14:creationId xmlns:p14="http://schemas.microsoft.com/office/powerpoint/2010/main" val="258134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5718F7-8A34-3E44-B65F-A9D870FC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确定性网络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B82B3-5187-6246-BC8A-202BA00B3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53A21"/>
                </a:solidFill>
              </a:rPr>
              <a:t>单个 </a:t>
            </a:r>
            <a:r>
              <a:rPr lang="en-US" altLang="zh-CN" sz="2000" dirty="0">
                <a:solidFill>
                  <a:srgbClr val="F53A21"/>
                </a:solidFill>
              </a:rPr>
              <a:t>TSP</a:t>
            </a:r>
            <a:r>
              <a:rPr lang="zh-CN" altLang="en-US" sz="2000" dirty="0">
                <a:solidFill>
                  <a:srgbClr val="F53A21"/>
                </a:solidFill>
              </a:rPr>
              <a:t> 指令执行是确定性，</a:t>
            </a:r>
            <a:r>
              <a:rPr lang="en-US" altLang="zh-CN" sz="2000" dirty="0">
                <a:solidFill>
                  <a:srgbClr val="F53A21"/>
                </a:solidFill>
              </a:rPr>
              <a:t>TSP </a:t>
            </a:r>
            <a:r>
              <a:rPr lang="zh-CN" altLang="en-US" sz="2000" dirty="0">
                <a:solidFill>
                  <a:srgbClr val="F53A21"/>
                </a:solidFill>
              </a:rPr>
              <a:t>间 </a:t>
            </a:r>
            <a:r>
              <a:rPr lang="en-US" altLang="zh-CN" sz="2000" dirty="0">
                <a:solidFill>
                  <a:srgbClr val="F53A21"/>
                </a:solidFill>
              </a:rPr>
              <a:t>C2C </a:t>
            </a:r>
            <a:r>
              <a:rPr lang="zh-CN" altLang="en-US" sz="2000" dirty="0">
                <a:solidFill>
                  <a:srgbClr val="F53A21"/>
                </a:solidFill>
              </a:rPr>
              <a:t>可能会引入非确定性：</a:t>
            </a:r>
          </a:p>
          <a:p>
            <a:pPr lvl="1"/>
            <a:r>
              <a:rPr lang="zh-CN" altLang="en-US" sz="1600" dirty="0"/>
              <a:t>编译器需要准确估计链路延迟 </a:t>
            </a:r>
            <a:r>
              <a:rPr lang="en-US" altLang="zh-CN" sz="1600" dirty="0"/>
              <a:t>&amp;</a:t>
            </a:r>
            <a:r>
              <a:rPr lang="zh-CN" altLang="en-US" sz="1600" dirty="0"/>
              <a:t> 可能得变化</a:t>
            </a:r>
          </a:p>
          <a:p>
            <a:pPr lvl="1"/>
            <a:r>
              <a:rPr lang="en-US" altLang="zh-CN" sz="1600" dirty="0"/>
              <a:t>TSP </a:t>
            </a:r>
            <a:r>
              <a:rPr lang="zh-CN" altLang="en-US" sz="1600" dirty="0"/>
              <a:t>之间缺乏全局同步时钟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en-US" altLang="zh-CN" sz="1600" dirty="0"/>
              <a:t> </a:t>
            </a:r>
            <a:r>
              <a:rPr lang="zh-CN" altLang="en-US" sz="1600" dirty="0"/>
              <a:t>需要全局时钟</a:t>
            </a:r>
          </a:p>
          <a:p>
            <a:pPr lvl="1"/>
            <a:r>
              <a:rPr lang="zh-CN" altLang="en-US" sz="1600" dirty="0"/>
              <a:t>网络间时钟漂移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补偿时钟漂移</a:t>
            </a:r>
          </a:p>
        </p:txBody>
      </p:sp>
    </p:spTree>
    <p:extLst>
      <p:ext uri="{BB962C8B-B14F-4D97-AF65-F5344CB8AC3E}">
        <p14:creationId xmlns:p14="http://schemas.microsoft.com/office/powerpoint/2010/main" val="373038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5718F7-8A34-3E44-B65F-A9D870FC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确定性网络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B82B3-5187-6246-BC8A-202BA00B3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</a:rPr>
              <a:t>TSP</a:t>
            </a:r>
            <a:r>
              <a:rPr lang="zh-CN" altLang="en-US" dirty="0">
                <a:solidFill>
                  <a:srgbClr val="F53A21"/>
                </a:solidFill>
              </a:rPr>
              <a:t> 集群中需要软硬协同来确保多个 </a:t>
            </a:r>
            <a:r>
              <a:rPr lang="en-US" altLang="zh-CN" dirty="0">
                <a:solidFill>
                  <a:srgbClr val="F53A21"/>
                </a:solidFill>
              </a:rPr>
              <a:t>TSP </a:t>
            </a:r>
            <a:r>
              <a:rPr lang="zh-CN" altLang="en-US" dirty="0">
                <a:solidFill>
                  <a:srgbClr val="F53A21"/>
                </a:solidFill>
              </a:rPr>
              <a:t>间 </a:t>
            </a:r>
            <a:r>
              <a:rPr lang="en-US" altLang="zh-CN" dirty="0">
                <a:solidFill>
                  <a:srgbClr val="F53A21"/>
                </a:solidFill>
              </a:rPr>
              <a:t>C2C</a:t>
            </a:r>
            <a:r>
              <a:rPr lang="zh-CN" altLang="en-US" dirty="0">
                <a:solidFill>
                  <a:srgbClr val="F53A21"/>
                </a:solidFill>
              </a:rPr>
              <a:t> 同步通信：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b="1" dirty="0"/>
              <a:t>通信正确性：</a:t>
            </a:r>
            <a:r>
              <a:rPr lang="zh-CN" altLang="en-US" sz="1600" dirty="0"/>
              <a:t>集群共享全局 </a:t>
            </a:r>
            <a:r>
              <a:rPr lang="en-US" altLang="zh-CN" sz="1600" dirty="0"/>
              <a:t>SRAM</a:t>
            </a:r>
            <a:r>
              <a:rPr lang="zh-CN" altLang="en-US" sz="1600" dirty="0"/>
              <a:t>，抛弃互斥锁的原子性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使用</a:t>
            </a:r>
            <a:r>
              <a:rPr lang="zh-CN" altLang="en-US" sz="1600" dirty="0"/>
              <a:t>带时间戳发送</a:t>
            </a:r>
            <a:r>
              <a:rPr lang="en-US" altLang="zh-CN" sz="1600" dirty="0"/>
              <a:t>/</a:t>
            </a:r>
            <a:r>
              <a:rPr lang="zh-CN" altLang="en-US" sz="1600" dirty="0"/>
              <a:t>接收指令进行通信；</a:t>
            </a:r>
            <a:endParaRPr lang="en-US" altLang="zh-CN" sz="1600" dirty="0"/>
          </a:p>
          <a:p>
            <a:pPr lvl="1"/>
            <a:r>
              <a:rPr lang="zh-CN" altLang="en-US" sz="1600" b="1" dirty="0"/>
              <a:t>公开状态：</a:t>
            </a:r>
            <a:r>
              <a:rPr lang="en-US" altLang="zh-CN" sz="1600" dirty="0"/>
              <a:t>TSP </a:t>
            </a:r>
            <a:r>
              <a:rPr lang="zh-CN" altLang="en-US" sz="1600" dirty="0"/>
              <a:t>软硬件接口公开 </a:t>
            </a:r>
            <a:r>
              <a:rPr lang="en-US" altLang="zh-CN" sz="1600" dirty="0"/>
              <a:t>SRAM</a:t>
            </a:r>
            <a:r>
              <a:rPr lang="zh-CN" altLang="en-US" sz="1600" dirty="0"/>
              <a:t> 和 </a:t>
            </a:r>
            <a:r>
              <a:rPr lang="en-US" altLang="zh-CN" sz="1600" dirty="0"/>
              <a:t>SRF</a:t>
            </a:r>
            <a:r>
              <a:rPr lang="zh-CN" altLang="en-US" sz="1600" dirty="0"/>
              <a:t> 状态，</a:t>
            </a:r>
            <a:r>
              <a:rPr lang="en-US" altLang="zh-CN" sz="1600" dirty="0"/>
              <a:t>runtime</a:t>
            </a:r>
            <a:r>
              <a:rPr lang="zh-CN" altLang="en-US" sz="1600" dirty="0"/>
              <a:t> 时模型计算图在集群中显式感知；</a:t>
            </a:r>
            <a:endParaRPr lang="en-US" altLang="zh-CN" sz="1600" dirty="0"/>
          </a:p>
          <a:p>
            <a:pPr lvl="1"/>
            <a:r>
              <a:rPr lang="zh-CN" altLang="en-US" sz="1600" b="1" dirty="0"/>
              <a:t>通过指令调度：</a:t>
            </a:r>
            <a:r>
              <a:rPr lang="zh-CN" altLang="en-US" sz="1600" dirty="0"/>
              <a:t>静态计算图表示为 </a:t>
            </a:r>
            <a:r>
              <a:rPr lang="en-US" altLang="zh-CN" sz="1600" dirty="0"/>
              <a:t>DAG</a:t>
            </a:r>
            <a:r>
              <a:rPr lang="zh-CN" altLang="en-US" sz="1600" dirty="0"/>
              <a:t>，使用 </a:t>
            </a:r>
            <a:r>
              <a:rPr lang="en-US" altLang="zh-CN" sz="1600" dirty="0"/>
              <a:t>ISA</a:t>
            </a:r>
            <a:r>
              <a:rPr lang="zh-CN" altLang="en-US" sz="1600" dirty="0"/>
              <a:t> 指令显式地对通信流调度；</a:t>
            </a:r>
            <a:endParaRPr lang="en-US" altLang="zh-CN" sz="1600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8A0F7C-B0E2-0445-A070-6EAC8835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27" y="3468682"/>
            <a:ext cx="4278093" cy="24497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65B44A-BD1A-044C-B699-A3482569EDFD}"/>
              </a:ext>
            </a:extLst>
          </p:cNvPr>
          <p:cNvSpPr/>
          <p:nvPr/>
        </p:nvSpPr>
        <p:spPr>
          <a:xfrm>
            <a:off x="2961977" y="5905934"/>
            <a:ext cx="6272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53A21"/>
                </a:solidFill>
                <a:latin typeface="Gill Sans MT" panose="020B0502020104020203" pitchFamily="34" charset="0"/>
              </a:rPr>
              <a:t>ISA support for a deterministic scale-out system.</a:t>
            </a:r>
          </a:p>
        </p:txBody>
      </p:sp>
    </p:spTree>
    <p:extLst>
      <p:ext uri="{BB962C8B-B14F-4D97-AF65-F5344CB8AC3E}">
        <p14:creationId xmlns:p14="http://schemas.microsoft.com/office/powerpoint/2010/main" val="349146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5718F7-8A34-3E44-B65F-A9D870FC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确定性网络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B82B3-5187-6246-BC8A-202BA00B3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</a:rPr>
              <a:t>TSP</a:t>
            </a:r>
            <a:r>
              <a:rPr lang="zh-CN" altLang="en-US" dirty="0">
                <a:solidFill>
                  <a:srgbClr val="F53A21"/>
                </a:solidFill>
              </a:rPr>
              <a:t> 集群建立和保持同步机制：</a:t>
            </a:r>
          </a:p>
          <a:p>
            <a:pPr lvl="1"/>
            <a:r>
              <a:rPr lang="en-US" altLang="zh-CN" sz="1600" dirty="0"/>
              <a:t>TSP</a:t>
            </a:r>
            <a:r>
              <a:rPr lang="zh-CN" altLang="en-US" sz="1600" dirty="0"/>
              <a:t> 硬件对齐计数器，每 </a:t>
            </a:r>
            <a:r>
              <a:rPr lang="en-US" altLang="zh-CN" sz="1600" dirty="0"/>
              <a:t>256 </a:t>
            </a:r>
            <a:r>
              <a:rPr lang="zh-CN" altLang="en-US" sz="1600" dirty="0"/>
              <a:t>个 </a:t>
            </a:r>
            <a:r>
              <a:rPr lang="en-US" altLang="zh-CN" sz="1600" dirty="0"/>
              <a:t>Cycle</a:t>
            </a:r>
            <a:r>
              <a:rPr lang="zh-CN" altLang="en-US" sz="1600" dirty="0"/>
              <a:t> 交换状态保持全局时间；</a:t>
            </a:r>
          </a:p>
          <a:p>
            <a:pPr lvl="1"/>
            <a:r>
              <a:rPr lang="zh-CN" altLang="en-US" sz="1600" dirty="0"/>
              <a:t>初始对齐程序，利用链接确保每个 </a:t>
            </a:r>
            <a:r>
              <a:rPr lang="en-US" altLang="zh-CN" sz="1600" dirty="0"/>
              <a:t>TSP </a:t>
            </a:r>
            <a:r>
              <a:rPr lang="zh-CN" altLang="en-US" sz="1600" dirty="0"/>
              <a:t>同时开始执行指令；</a:t>
            </a:r>
          </a:p>
          <a:p>
            <a:pPr lvl="1"/>
            <a:r>
              <a:rPr lang="zh-CN" altLang="en-US" sz="1600" dirty="0"/>
              <a:t>运行时重同步，补偿长时间计算单 </a:t>
            </a:r>
            <a:r>
              <a:rPr lang="en-US" altLang="zh-CN" sz="1600" dirty="0"/>
              <a:t>TSP </a:t>
            </a:r>
            <a:r>
              <a:rPr lang="zh-CN" altLang="en-US" sz="1600" dirty="0"/>
              <a:t>时钟漂移；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81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01AD41-93B5-BD47-BD43-670D1197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推理价格对比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DEE839-633C-AA46-99A9-4E9853B6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51" y="1147604"/>
            <a:ext cx="8758059" cy="53162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65FEBA-E3C2-5846-B9F4-444AA0FBF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308" y="874164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27BFD7-3F85-0E45-88C1-C52C2626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GroqNode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5E144-C49B-C348-AEE4-9DB18BD8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36" y="1360170"/>
            <a:ext cx="4601272" cy="33377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5BFC58-A396-4149-B5AB-AB06BD79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830" y="4717992"/>
            <a:ext cx="4515277" cy="167930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84E2C17-46CD-CF4F-ACD1-0B223F93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724613" cy="4994910"/>
          </a:xfrm>
        </p:spPr>
        <p:txBody>
          <a:bodyPr/>
          <a:lstStyle/>
          <a:p>
            <a:r>
              <a:rPr lang="en-US" altLang="zh-CN" dirty="0"/>
              <a:t>GroqNode </a:t>
            </a:r>
            <a:r>
              <a:rPr lang="zh-CN" altLang="en-US" dirty="0"/>
              <a:t>由</a:t>
            </a:r>
            <a:r>
              <a:rPr lang="en-US" altLang="zh-CN" dirty="0"/>
              <a:t>8</a:t>
            </a:r>
            <a:r>
              <a:rPr lang="zh-CN" altLang="en-US" dirty="0"/>
              <a:t>个 </a:t>
            </a:r>
            <a:r>
              <a:rPr lang="en-US" altLang="zh-CN" dirty="0"/>
              <a:t>TSP</a:t>
            </a:r>
            <a:r>
              <a:rPr lang="zh-CN" altLang="en-US" dirty="0"/>
              <a:t> 全连接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TSP </a:t>
            </a:r>
            <a:r>
              <a:rPr lang="zh-CN" altLang="en-US" dirty="0"/>
              <a:t>互联带宽分为 </a:t>
            </a:r>
            <a:r>
              <a:rPr lang="en-US" altLang="zh-CN" dirty="0"/>
              <a:t>7 </a:t>
            </a:r>
            <a:r>
              <a:rPr lang="zh-CN" altLang="en-US" dirty="0"/>
              <a:t>个本地链路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4 </a:t>
            </a:r>
            <a:r>
              <a:rPr lang="zh-CN" altLang="en-US" dirty="0"/>
              <a:t>个全局链路；</a:t>
            </a:r>
          </a:p>
          <a:p>
            <a:r>
              <a:rPr lang="zh-CN" altLang="en-US" dirty="0"/>
              <a:t>芯片对芯片（</a:t>
            </a:r>
            <a:r>
              <a:rPr lang="en-US" altLang="zh-CN" dirty="0"/>
              <a:t>C2C</a:t>
            </a:r>
            <a:r>
              <a:rPr lang="zh-CN" altLang="en-US" dirty="0"/>
              <a:t>）链路和流量控制；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208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B17CE0-3BB2-9345-94B8-66E64EC2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GroqNode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1B412-68C9-6649-8980-B88EFB3B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88" y="1726324"/>
            <a:ext cx="6032500" cy="42291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44E15CE-717B-1B46-B0BE-D018DAB28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403" y="1726324"/>
            <a:ext cx="2612191" cy="41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B17CE0-3BB2-9345-94B8-66E64EC2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GroqNode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/>
              <a:t>GroqRack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94505-CCEC-A84A-972A-F2F880AEB4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800" dirty="0" err="1"/>
              <a:t>GroqNode</a:t>
            </a:r>
            <a:r>
              <a:rPr lang="zh-CN" altLang="en-US" sz="1800" dirty="0"/>
              <a:t> 节点内每个 </a:t>
            </a:r>
            <a:r>
              <a:rPr lang="en-US" altLang="zh-CN" sz="1800" dirty="0"/>
              <a:t>TSP </a:t>
            </a:r>
            <a:r>
              <a:rPr lang="zh-CN" altLang="en-US" sz="1800" dirty="0"/>
              <a:t>所有全局链路可组合创建一个 </a:t>
            </a:r>
            <a:r>
              <a:rPr lang="en-US" altLang="zh-CN" sz="1800" dirty="0"/>
              <a:t>GroqRack</a:t>
            </a:r>
            <a:r>
              <a:rPr lang="zh-CN" altLang="en-US" sz="1800" dirty="0"/>
              <a:t>。同时，</a:t>
            </a:r>
            <a:r>
              <a:rPr lang="en-US" altLang="zh-CN" sz="1800" dirty="0" err="1"/>
              <a:t>GroqNode</a:t>
            </a:r>
            <a:r>
              <a:rPr lang="zh-CN" altLang="en-US" sz="1800" dirty="0"/>
              <a:t> 节点作为 </a:t>
            </a:r>
            <a:r>
              <a:rPr lang="en-US" altLang="zh-CN" sz="1800" dirty="0"/>
              <a:t>32</a:t>
            </a:r>
            <a:r>
              <a:rPr lang="zh-CN" altLang="en-US" sz="1800" dirty="0"/>
              <a:t> 个端口虚拟路由器，可作为横向扩展基本单位。</a:t>
            </a:r>
          </a:p>
          <a:p>
            <a:r>
              <a:rPr lang="en-US" altLang="zh-CN" sz="1800" dirty="0"/>
              <a:t>GroqRack </a:t>
            </a:r>
            <a:r>
              <a:rPr lang="zh-CN" altLang="en-US" sz="1800" dirty="0"/>
              <a:t>架构中，每个 </a:t>
            </a:r>
            <a:r>
              <a:rPr lang="en-US" altLang="zh-CN" sz="1800" dirty="0" err="1"/>
              <a:t>GroqNode</a:t>
            </a:r>
            <a:r>
              <a:rPr lang="zh-CN" altLang="en-US" sz="1800" dirty="0"/>
              <a:t> 节点都连接到集群中其他节点，单个 </a:t>
            </a:r>
            <a:r>
              <a:rPr lang="en-US" altLang="zh-CN" sz="1800" dirty="0"/>
              <a:t>GroqRack </a:t>
            </a:r>
            <a:r>
              <a:rPr lang="zh-CN" altLang="en-US" sz="1800" dirty="0"/>
              <a:t>使用 </a:t>
            </a:r>
            <a:r>
              <a:rPr lang="en-US" altLang="zh-CN" sz="1800" dirty="0"/>
              <a:t>Dragonfly</a:t>
            </a:r>
            <a:r>
              <a:rPr lang="zh-CN" altLang="en-US" sz="1800" dirty="0"/>
              <a:t> 拓扑，任何节点都可以当作备用节点。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5276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54E25D-E582-E24D-BDE0-C5CAA62F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GroqRack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32FD54-DFAB-6045-AF8D-332E8584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99" y="1423975"/>
            <a:ext cx="10080763" cy="50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8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DC10F33-B7A2-F046-BA69-41FE086D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F84965-4A39-364E-8728-28C12FB98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391317" cy="4994910"/>
          </a:xfrm>
        </p:spPr>
        <p:txBody>
          <a:bodyPr/>
          <a:lstStyle/>
          <a:p>
            <a:r>
              <a:rPr lang="en-US" altLang="zh-CN" sz="1600" dirty="0"/>
              <a:t>GroqRack </a:t>
            </a:r>
            <a:r>
              <a:rPr lang="zh-CN" altLang="en-US" sz="1600" dirty="0"/>
              <a:t>由 </a:t>
            </a:r>
            <a:r>
              <a:rPr lang="en-US" altLang="zh-CN" sz="1600" dirty="0"/>
              <a:t>9</a:t>
            </a:r>
            <a:r>
              <a:rPr lang="zh-CN" altLang="en-US" sz="1600" dirty="0"/>
              <a:t> 个节点组成，每节点 </a:t>
            </a:r>
            <a:r>
              <a:rPr lang="en-US" altLang="zh-CN" sz="1600" dirty="0"/>
              <a:t>8</a:t>
            </a:r>
            <a:r>
              <a:rPr lang="zh-CN" altLang="en-US" sz="1600" dirty="0"/>
              <a:t>个 </a:t>
            </a:r>
            <a:r>
              <a:rPr lang="en-US" altLang="zh-CN" sz="1600" dirty="0"/>
              <a:t>TSP</a:t>
            </a:r>
            <a:r>
              <a:rPr lang="zh-CN" altLang="en-US" sz="1600" dirty="0"/>
              <a:t>，通过每个 </a:t>
            </a:r>
            <a:r>
              <a:rPr lang="en-US" altLang="zh-CN" sz="1600" dirty="0"/>
              <a:t>TSP 4</a:t>
            </a:r>
            <a:r>
              <a:rPr lang="zh-CN" altLang="en-US" sz="1600" dirty="0"/>
              <a:t> 个全局链路相互连接，共 </a:t>
            </a:r>
            <a:r>
              <a:rPr lang="en-US" altLang="zh-CN" sz="1600" dirty="0"/>
              <a:t>32 × 9 = 288 </a:t>
            </a:r>
            <a:r>
              <a:rPr lang="zh-CN" altLang="en-US" sz="1600" dirty="0"/>
              <a:t>个全局链路端口。</a:t>
            </a:r>
            <a:endParaRPr lang="en-US" altLang="zh-CN" sz="1600" dirty="0"/>
          </a:p>
          <a:p>
            <a:r>
              <a:rPr lang="zh-CN" altLang="en-US" sz="1600" dirty="0"/>
              <a:t>可将机架用作本地分组，以使用</a:t>
            </a:r>
            <a:r>
              <a:rPr lang="en-US" altLang="zh-CN" sz="1600" dirty="0"/>
              <a:t>144 </a:t>
            </a:r>
            <a:r>
              <a:rPr lang="zh-CN" altLang="en-US" sz="1600" dirty="0"/>
              <a:t>个端口将每个机架 </a:t>
            </a:r>
            <a:r>
              <a:rPr lang="en-US" altLang="zh-CN" sz="1600" dirty="0"/>
              <a:t>9</a:t>
            </a:r>
            <a:r>
              <a:rPr lang="zh-CN" altLang="en-US" sz="1600" dirty="0"/>
              <a:t> 个节点进行双重连接。其余 </a:t>
            </a:r>
            <a:r>
              <a:rPr lang="en-US" altLang="zh-CN" sz="1600" dirty="0"/>
              <a:t>144 </a:t>
            </a:r>
            <a:r>
              <a:rPr lang="zh-CN" altLang="en-US" sz="1600" dirty="0"/>
              <a:t>个端口用于连接到系统中其他机架。</a:t>
            </a:r>
            <a:endParaRPr lang="en-US" altLang="zh-CN" sz="1600" dirty="0"/>
          </a:p>
          <a:p>
            <a:r>
              <a:rPr lang="zh-CN" altLang="en-US" sz="1600" dirty="0"/>
              <a:t>最大配置集群中最多提供 </a:t>
            </a:r>
            <a:r>
              <a:rPr lang="en-US" altLang="zh-CN" sz="1600" dirty="0"/>
              <a:t>145 </a:t>
            </a:r>
            <a:r>
              <a:rPr lang="zh-CN" altLang="en-US" sz="1600" dirty="0"/>
              <a:t>个机架，共 </a:t>
            </a:r>
            <a:r>
              <a:rPr lang="en-US" altLang="zh-CN" sz="1600" dirty="0"/>
              <a:t>10,440(145×72) </a:t>
            </a:r>
            <a:r>
              <a:rPr lang="zh-CN" altLang="en-US" sz="1600" dirty="0"/>
              <a:t>个 </a:t>
            </a:r>
            <a:r>
              <a:rPr lang="en-US" altLang="zh-CN" sz="1600" dirty="0"/>
              <a:t>TSP</a:t>
            </a:r>
            <a:r>
              <a:rPr lang="zh-CN" altLang="en-US" sz="1600" dirty="0"/>
              <a:t>，使用最小路由且最多 </a:t>
            </a:r>
            <a:r>
              <a:rPr lang="en-US" altLang="zh-CN" sz="1600" dirty="0"/>
              <a:t>5-hop</a:t>
            </a:r>
            <a:r>
              <a:rPr lang="zh-CN" altLang="en-US" sz="1600" dirty="0"/>
              <a:t>（源机架两个，一个全局跃点， 两个目标机架中）。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CE43DF-23E5-FA41-8B5E-6F4C5424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960" y="1360170"/>
            <a:ext cx="7431272" cy="48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7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99C7BA3-C941-7545-9155-5400D3B2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带宽性能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7C3AB0-0D99-5F40-ABDD-3B8B8537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6" y="2386002"/>
            <a:ext cx="7018325" cy="374310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7F549-16C1-C940-AB42-E372DBE82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3517" y="1818290"/>
            <a:ext cx="8013591" cy="453679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&lt;16 </a:t>
            </a:r>
            <a:r>
              <a:rPr lang="zh-CN" altLang="en-US" sz="1800" dirty="0"/>
              <a:t>个 </a:t>
            </a:r>
            <a:r>
              <a:rPr lang="en-US" altLang="zh-CN" sz="1800" dirty="0"/>
              <a:t>TSP </a:t>
            </a:r>
            <a:r>
              <a:rPr lang="zh-CN" altLang="en-US" sz="1800" dirty="0"/>
              <a:t>小型系统可利用节点内链路提供高带宽通信；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15~</a:t>
            </a:r>
            <a:r>
              <a:rPr lang="zh-CN" altLang="en-US" sz="1800" dirty="0"/>
              <a:t> </a:t>
            </a:r>
            <a:r>
              <a:rPr lang="en-US" altLang="zh-CN" sz="1800" dirty="0"/>
              <a:t>264</a:t>
            </a:r>
            <a:r>
              <a:rPr lang="zh-CN" altLang="en-US" sz="1800" dirty="0"/>
              <a:t> 个 </a:t>
            </a:r>
            <a:r>
              <a:rPr lang="en-US" altLang="zh-CN" sz="1800" dirty="0"/>
              <a:t>TSP </a:t>
            </a:r>
            <a:r>
              <a:rPr lang="zh-CN" altLang="en-US" sz="1800" dirty="0"/>
              <a:t>大型系统全局（</a:t>
            </a:r>
            <a:r>
              <a:rPr lang="en-US" altLang="zh-CN" sz="1800" dirty="0"/>
              <a:t>Bisection</a:t>
            </a:r>
            <a:r>
              <a:rPr lang="zh-CN" altLang="en-US" sz="1800" dirty="0"/>
              <a:t>）带宽约 </a:t>
            </a:r>
            <a:r>
              <a:rPr lang="en-US" altLang="zh-CN" sz="1800" dirty="0"/>
              <a:t>50 GB/s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&gt;</a:t>
            </a:r>
            <a:r>
              <a:rPr lang="zh-CN" altLang="en-US" sz="1800" dirty="0"/>
              <a:t> </a:t>
            </a:r>
            <a:r>
              <a:rPr lang="en-US" altLang="zh-CN" sz="1800" dirty="0"/>
              <a:t>264 </a:t>
            </a:r>
            <a:r>
              <a:rPr lang="zh-CN" altLang="en-US" sz="1800" dirty="0"/>
              <a:t>个 </a:t>
            </a:r>
            <a:r>
              <a:rPr lang="en-US" altLang="zh-CN" sz="1800" dirty="0"/>
              <a:t>TSP </a:t>
            </a:r>
            <a:r>
              <a:rPr lang="zh-CN" altLang="en-US" sz="1800" dirty="0"/>
              <a:t>集群每个 </a:t>
            </a:r>
            <a:r>
              <a:rPr lang="en-US" altLang="zh-CN" sz="1800" dirty="0"/>
              <a:t>TSP </a:t>
            </a:r>
            <a:r>
              <a:rPr lang="zh-CN" altLang="en-US" sz="1800" dirty="0"/>
              <a:t>端点可用全局带宽约为 </a:t>
            </a:r>
            <a:r>
              <a:rPr lang="en-US" altLang="zh-CN" sz="1800" dirty="0"/>
              <a:t>14 GB/</a:t>
            </a:r>
            <a:r>
              <a:rPr lang="zh-CN" altLang="en-US" sz="1800" dirty="0"/>
              <a:t>秒；</a:t>
            </a:r>
          </a:p>
        </p:txBody>
      </p:sp>
    </p:spTree>
    <p:extLst>
      <p:ext uri="{BB962C8B-B14F-4D97-AF65-F5344CB8AC3E}">
        <p14:creationId xmlns:p14="http://schemas.microsoft.com/office/powerpoint/2010/main" val="384697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670F0-448E-2043-9748-824EC2E1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C2B8D3-82A6-E14A-92DF-B6FD0600F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为什么 </a:t>
            </a:r>
            <a:r>
              <a:rPr lang="en-US" altLang="zh-CN" sz="2000" dirty="0"/>
              <a:t>Groq</a:t>
            </a:r>
            <a:r>
              <a:rPr lang="zh-CN" altLang="en-US" sz="2000" dirty="0"/>
              <a:t> 这么挫的</a:t>
            </a:r>
            <a:r>
              <a:rPr lang="en-US" altLang="zh-CN" sz="2000" dirty="0"/>
              <a:t>AI</a:t>
            </a:r>
            <a:r>
              <a:rPr lang="zh-CN" altLang="en-US" sz="2000" dirty="0"/>
              <a:t> 芯片，推理时延能比 </a:t>
            </a:r>
            <a:r>
              <a:rPr lang="en-US" altLang="zh-CN" sz="2000" dirty="0"/>
              <a:t>NV</a:t>
            </a:r>
            <a:r>
              <a:rPr lang="zh-CN" altLang="en-US" sz="2000" dirty="0"/>
              <a:t> 超过</a:t>
            </a:r>
            <a:r>
              <a:rPr lang="en-US" altLang="zh-CN" sz="2000" dirty="0"/>
              <a:t>10X</a:t>
            </a:r>
            <a:r>
              <a:rPr lang="zh-CN" altLang="en-US" sz="2000" dirty="0"/>
              <a:t>？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C3C50F-A6C3-3A42-B2BA-4458D8C7142D}"/>
              </a:ext>
            </a:extLst>
          </p:cNvPr>
          <p:cNvGraphicFramePr>
            <a:graphicFrameLocks noGrp="1"/>
          </p:cNvGraphicFramePr>
          <p:nvPr/>
        </p:nvGraphicFramePr>
        <p:xfrm>
          <a:off x="1037241" y="2732692"/>
          <a:ext cx="6687863" cy="3533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525">
                  <a:extLst>
                    <a:ext uri="{9D8B030D-6E8A-4147-A177-3AD203B41FA5}">
                      <a16:colId xmlns:a16="http://schemas.microsoft.com/office/drawing/2014/main" val="3540822881"/>
                    </a:ext>
                  </a:extLst>
                </a:gridCol>
                <a:gridCol w="2083669">
                  <a:extLst>
                    <a:ext uri="{9D8B030D-6E8A-4147-A177-3AD203B41FA5}">
                      <a16:colId xmlns:a16="http://schemas.microsoft.com/office/drawing/2014/main" val="3050396494"/>
                    </a:ext>
                  </a:extLst>
                </a:gridCol>
                <a:gridCol w="2083669">
                  <a:extLst>
                    <a:ext uri="{9D8B030D-6E8A-4147-A177-3AD203B41FA5}">
                      <a16:colId xmlns:a16="http://schemas.microsoft.com/office/drawing/2014/main" val="2215282640"/>
                    </a:ext>
                  </a:extLst>
                </a:gridCol>
              </a:tblGrid>
              <a:tr h="504718"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Groq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H100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67268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14nm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4nm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74780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单芯片算力 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FP16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TFLOPs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188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989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77974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节点内带宽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GB/s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RealScale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900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33559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单节点内存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1.76GB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640GB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233601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推理所需节点数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45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0.125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0797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推理所需卡数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347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76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05CB5-28D5-4047-AA9E-9E8F097B4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3.4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Groq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技术架构</a:t>
            </a:r>
            <a:b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性能吊打</a:t>
            </a:r>
            <a:r>
              <a:rPr lang="en-US" altLang="zh-CN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NV</a:t>
            </a: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31272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9AFB7B7-0FD7-7542-9C0A-406CDF6A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吞吐量 </a:t>
            </a:r>
            <a:r>
              <a:rPr lang="en-US" altLang="zh-CN" dirty="0"/>
              <a:t>-</a:t>
            </a:r>
            <a:r>
              <a:rPr lang="zh-CN" altLang="en-US" dirty="0"/>
              <a:t> 时延性能曲线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E9ABF0-DA31-7F44-927C-664A37D99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149631"/>
          </a:xfrm>
        </p:spPr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真正影响大模型推理的指标：</a:t>
            </a:r>
            <a:r>
              <a:rPr lang="zh-CN" altLang="en-US" dirty="0"/>
              <a:t>吞吐 </a:t>
            </a:r>
            <a:r>
              <a:rPr lang="en-US" altLang="zh-CN" dirty="0"/>
              <a:t>vs</a:t>
            </a:r>
            <a:r>
              <a:rPr lang="zh-CN" altLang="en-US" dirty="0"/>
              <a:t> 时延；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推理的目标：</a:t>
            </a:r>
            <a:r>
              <a:rPr lang="zh-CN" altLang="en-US" dirty="0"/>
              <a:t>更好的吞吐和更低的时延；</a:t>
            </a:r>
            <a:endParaRPr lang="en-US" altLang="zh-CN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7034972-169D-5340-A917-11DF0F3331AD}"/>
              </a:ext>
            </a:extLst>
          </p:cNvPr>
          <p:cNvCxnSpPr>
            <a:cxnSpLocks/>
          </p:cNvCxnSpPr>
          <p:nvPr/>
        </p:nvCxnSpPr>
        <p:spPr>
          <a:xfrm>
            <a:off x="3429992" y="5854262"/>
            <a:ext cx="467348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A051CBC-213C-394E-8F3C-38D1ACC9F0F9}"/>
              </a:ext>
            </a:extLst>
          </p:cNvPr>
          <p:cNvCxnSpPr>
            <a:cxnSpLocks/>
          </p:cNvCxnSpPr>
          <p:nvPr/>
        </p:nvCxnSpPr>
        <p:spPr>
          <a:xfrm flipV="1">
            <a:off x="3429992" y="2764221"/>
            <a:ext cx="0" cy="30900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FC1F212-5E54-6C4F-9FBA-B4DE2CDEECCD}"/>
              </a:ext>
            </a:extLst>
          </p:cNvPr>
          <p:cNvSpPr/>
          <p:nvPr/>
        </p:nvSpPr>
        <p:spPr>
          <a:xfrm>
            <a:off x="4827919" y="5971642"/>
            <a:ext cx="1877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Latency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Tokens/s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08F8EF-A3BA-4D46-BE51-95B71026812E}"/>
              </a:ext>
            </a:extLst>
          </p:cNvPr>
          <p:cNvSpPr/>
          <p:nvPr/>
        </p:nvSpPr>
        <p:spPr>
          <a:xfrm rot="16200000">
            <a:off x="1890276" y="4246206"/>
            <a:ext cx="22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Throughput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Query/s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368290A-572B-0542-B3BC-C12168C398DF}"/>
              </a:ext>
            </a:extLst>
          </p:cNvPr>
          <p:cNvCxnSpPr>
            <a:cxnSpLocks/>
          </p:cNvCxnSpPr>
          <p:nvPr/>
        </p:nvCxnSpPr>
        <p:spPr>
          <a:xfrm flipH="1" flipV="1">
            <a:off x="4220427" y="3213221"/>
            <a:ext cx="2502601" cy="2055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914BDAC-193F-EA49-9F26-0E0F933B7E76}"/>
              </a:ext>
            </a:extLst>
          </p:cNvPr>
          <p:cNvSpPr/>
          <p:nvPr/>
        </p:nvSpPr>
        <p:spPr>
          <a:xfrm>
            <a:off x="5616618" y="3744253"/>
            <a:ext cx="3072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More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Throughput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Less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Latency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2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614161E-792F-8B4D-9C07-64A2878AAAA5}"/>
              </a:ext>
            </a:extLst>
          </p:cNvPr>
          <p:cNvCxnSpPr>
            <a:cxnSpLocks/>
          </p:cNvCxnSpPr>
          <p:nvPr/>
        </p:nvCxnSpPr>
        <p:spPr>
          <a:xfrm flipV="1">
            <a:off x="9207062" y="3504121"/>
            <a:ext cx="1" cy="26218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79AFB7B7-0FD7-7542-9C0A-406CDF6A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吞吐量 </a:t>
            </a:r>
            <a:r>
              <a:rPr lang="en-US" altLang="zh-CN" dirty="0"/>
              <a:t>-</a:t>
            </a:r>
            <a:r>
              <a:rPr lang="zh-CN" altLang="en-US" dirty="0"/>
              <a:t> 时延性能曲线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E9ABF0-DA31-7F44-927C-664A37D99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04888"/>
            <a:ext cx="10963473" cy="23049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固定硬件 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 固定时延：</a:t>
            </a:r>
            <a:r>
              <a:rPr lang="zh-CN" altLang="en-US" sz="1800" dirty="0"/>
              <a:t>随着 </a:t>
            </a:r>
            <a:r>
              <a:rPr lang="en-US" altLang="zh-CN" sz="1800" dirty="0"/>
              <a:t>Batch</a:t>
            </a:r>
            <a:r>
              <a:rPr lang="zh-CN" altLang="en-US" sz="1800" dirty="0"/>
              <a:t> </a:t>
            </a:r>
            <a:r>
              <a:rPr lang="en-US" altLang="zh-CN" sz="1800" dirty="0"/>
              <a:t>Size</a:t>
            </a:r>
            <a:r>
              <a:rPr lang="zh-CN" altLang="en-US" sz="1800" dirty="0"/>
              <a:t> 增加，系统从带宽受限区域 </a:t>
            </a:r>
            <a:r>
              <a:rPr lang="en-US" altLang="zh-CN" sz="1800" dirty="0"/>
              <a:t>Bandwidth</a:t>
            </a:r>
            <a:r>
              <a:rPr lang="zh-CN" altLang="en-US" sz="1800" dirty="0"/>
              <a:t> </a:t>
            </a:r>
            <a:r>
              <a:rPr lang="en-US" altLang="zh-CN" sz="1800" dirty="0"/>
              <a:t>Bound</a:t>
            </a:r>
            <a:r>
              <a:rPr lang="zh-CN" altLang="en-US" sz="1800" dirty="0"/>
              <a:t> 转变为计算受限区域 </a:t>
            </a:r>
            <a:r>
              <a:rPr lang="en-US" altLang="zh-CN" sz="1800" dirty="0"/>
              <a:t>Compute</a:t>
            </a:r>
            <a:r>
              <a:rPr lang="zh-CN" altLang="en-US" sz="1800" dirty="0"/>
              <a:t> </a:t>
            </a:r>
            <a:r>
              <a:rPr lang="en-US" altLang="zh-CN" sz="1800" dirty="0"/>
              <a:t>Bound</a:t>
            </a:r>
            <a:r>
              <a:rPr lang="zh-CN" altLang="en-US" sz="1800" dirty="0"/>
              <a:t>。需要增加峰值算力，吞吐</a:t>
            </a:r>
            <a:r>
              <a:rPr lang="en-US" altLang="zh-CN" sz="1800" dirty="0"/>
              <a:t>-</a:t>
            </a:r>
            <a:r>
              <a:rPr lang="zh-CN" altLang="en-US" sz="1800" dirty="0"/>
              <a:t>时延曲线会向左上方移动。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222D6A-9B9C-AD4A-A575-5170480304BA}"/>
              </a:ext>
            </a:extLst>
          </p:cNvPr>
          <p:cNvGrpSpPr/>
          <p:nvPr/>
        </p:nvGrpSpPr>
        <p:grpSpPr>
          <a:xfrm>
            <a:off x="247023" y="2942898"/>
            <a:ext cx="6683408" cy="3522645"/>
            <a:chOff x="606084" y="908720"/>
            <a:chExt cx="9771536" cy="51503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6064C2-84F6-A64C-8E2C-BB7D4705114A}"/>
                </a:ext>
              </a:extLst>
            </p:cNvPr>
            <p:cNvGrpSpPr/>
            <p:nvPr/>
          </p:nvGrpSpPr>
          <p:grpSpPr>
            <a:xfrm>
              <a:off x="2286112" y="2830121"/>
              <a:ext cx="4166943" cy="2759119"/>
              <a:chOff x="1878196" y="3118153"/>
              <a:chExt cx="4166943" cy="275911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C7BAE73-B5A2-E64D-96BF-E32014E0F9C8}"/>
                  </a:ext>
                </a:extLst>
              </p:cNvPr>
              <p:cNvSpPr/>
              <p:nvPr/>
            </p:nvSpPr>
            <p:spPr bwMode="auto">
              <a:xfrm>
                <a:off x="2883274" y="3144930"/>
                <a:ext cx="3161865" cy="2705603"/>
              </a:xfrm>
              <a:prstGeom prst="rect">
                <a:avLst/>
              </a:prstGeom>
              <a:solidFill>
                <a:srgbClr val="91D150">
                  <a:alpha val="6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SimSun" pitchFamily="2" charset="-122"/>
                </a:endParaRPr>
              </a:p>
            </p:txBody>
          </p:sp>
          <p:sp>
            <p:nvSpPr>
              <p:cNvPr id="11" name="三角形 10">
                <a:extLst>
                  <a:ext uri="{FF2B5EF4-FFF2-40B4-BE49-F238E27FC236}">
                    <a16:creationId xmlns:a16="http://schemas.microsoft.com/office/drawing/2014/main" id="{B4E116D7-27CC-6F4F-B1DB-1DD156247B82}"/>
                  </a:ext>
                </a:extLst>
              </p:cNvPr>
              <p:cNvSpPr/>
              <p:nvPr/>
            </p:nvSpPr>
            <p:spPr bwMode="auto">
              <a:xfrm>
                <a:off x="1903450" y="3144931"/>
                <a:ext cx="979824" cy="2732341"/>
              </a:xfrm>
              <a:prstGeom prst="triangle">
                <a:avLst>
                  <a:gd name="adj" fmla="val 10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SimSun" pitchFamily="2" charset="-122"/>
                </a:endParaRPr>
              </a:p>
            </p:txBody>
          </p: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E826F458-FF15-3647-8410-05A772A114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878196" y="3118153"/>
                <a:ext cx="979825" cy="2732383"/>
              </a:xfrm>
              <a:prstGeom prst="line">
                <a:avLst/>
              </a:prstGeom>
              <a:noFill/>
              <a:ln w="57150" cap="flat" cmpd="sng" algn="ctr">
                <a:solidFill>
                  <a:srgbClr val="34393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11F68AF8-F3FA-A94D-BFD1-29FFED08D1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58021" y="3118153"/>
                <a:ext cx="3180253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34393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AB1FA5F-2C43-FE47-BFE1-165DB3694A30}"/>
                </a:ext>
              </a:extLst>
            </p:cNvPr>
            <p:cNvSpPr/>
            <p:nvPr/>
          </p:nvSpPr>
          <p:spPr>
            <a:xfrm>
              <a:off x="6613654" y="4944150"/>
              <a:ext cx="3734287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Operational</a:t>
              </a:r>
              <a:r>
                <a:rPr kumimoji="1"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intensity(ops/byte)</a:t>
              </a:r>
              <a:endPara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530343-CD2E-4B49-B5F3-0E46609F022D}"/>
                </a:ext>
              </a:extLst>
            </p:cNvPr>
            <p:cNvSpPr/>
            <p:nvPr/>
          </p:nvSpPr>
          <p:spPr>
            <a:xfrm>
              <a:off x="1542085" y="1275201"/>
              <a:ext cx="1702892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MAC/Cycle</a:t>
              </a:r>
              <a:endPara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A2187E81-D8D7-994B-A274-185EE597EE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35134" y="5562502"/>
              <a:ext cx="499124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34393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FF2AAEC-8F37-BE45-97DA-68ADA4A88FA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86112" y="1630540"/>
              <a:ext cx="0" cy="4029548"/>
            </a:xfrm>
            <a:prstGeom prst="straightConnector1">
              <a:avLst/>
            </a:prstGeom>
            <a:noFill/>
            <a:ln w="38100" cap="flat" cmpd="sng" algn="ctr">
              <a:solidFill>
                <a:srgbClr val="34393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EB12B859-7044-0E46-9208-F64221A6E8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86112" y="2830121"/>
              <a:ext cx="979825" cy="0"/>
            </a:xfrm>
            <a:prstGeom prst="line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9A89DD-D0E0-AD4C-9A93-02778A2AC251}"/>
                </a:ext>
              </a:extLst>
            </p:cNvPr>
            <p:cNvSpPr/>
            <p:nvPr/>
          </p:nvSpPr>
          <p:spPr>
            <a:xfrm>
              <a:off x="606084" y="2563095"/>
              <a:ext cx="1629049" cy="674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kumimoji="1" lang="en-US" altLang="zh-CN" sz="12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Peak</a:t>
              </a:r>
            </a:p>
            <a:p>
              <a:pPr algn="r"/>
              <a:r>
                <a:rPr kumimoji="1" lang="en-US" altLang="zh-CN" sz="12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Performance</a:t>
              </a:r>
              <a:endParaRPr lang="zh-CN" altLang="en-US" sz="12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C45C7CE-B41A-7048-815D-C8D9065CB8F3}"/>
                </a:ext>
              </a:extLst>
            </p:cNvPr>
            <p:cNvSpPr/>
            <p:nvPr/>
          </p:nvSpPr>
          <p:spPr>
            <a:xfrm>
              <a:off x="6589499" y="2668851"/>
              <a:ext cx="3788121" cy="784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Number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of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PEs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endPara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(Theoretical</a:t>
              </a:r>
              <a:r>
                <a:rPr lang="zh-CN" altLang="en-US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Peak</a:t>
              </a:r>
              <a:r>
                <a:rPr lang="zh-CN" altLang="en-US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Performance)</a:t>
              </a: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A796880-61C4-0144-B1D3-620DE56CA4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56725" y="2348880"/>
              <a:ext cx="0" cy="1008112"/>
            </a:xfrm>
            <a:prstGeom prst="straightConnector1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CBB5C6FE-1C2C-354B-8E54-F72C7F10C6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10153" y="2348880"/>
              <a:ext cx="0" cy="1008112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FD527F7-D0AC-0747-BE19-7C707566EF74}"/>
                </a:ext>
              </a:extLst>
            </p:cNvPr>
            <p:cNvSpPr/>
            <p:nvPr/>
          </p:nvSpPr>
          <p:spPr>
            <a:xfrm>
              <a:off x="2347555" y="1702550"/>
              <a:ext cx="1739482" cy="674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Bandwidth(BW)</a:t>
              </a:r>
            </a:p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Bounded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07070F-4952-6141-982D-8D428426D9B8}"/>
                </a:ext>
              </a:extLst>
            </p:cNvPr>
            <p:cNvSpPr/>
            <p:nvPr/>
          </p:nvSpPr>
          <p:spPr>
            <a:xfrm>
              <a:off x="4664592" y="1689163"/>
              <a:ext cx="1172124" cy="701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Compute</a:t>
              </a:r>
            </a:p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Bounded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384E545-6DD3-1942-B327-99C0F9F6AB17}"/>
                </a:ext>
              </a:extLst>
            </p:cNvPr>
            <p:cNvSpPr/>
            <p:nvPr/>
          </p:nvSpPr>
          <p:spPr>
            <a:xfrm>
              <a:off x="2907509" y="3896286"/>
              <a:ext cx="1316167" cy="412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BW</a:t>
              </a:r>
              <a:r>
                <a:rPr kumimoji="1"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to</a:t>
              </a:r>
              <a:r>
                <a:rPr kumimoji="1"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PEs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B4AA265-92AD-ED4B-8749-4AA32753DCB4}"/>
                </a:ext>
              </a:extLst>
            </p:cNvPr>
            <p:cNvSpPr/>
            <p:nvPr/>
          </p:nvSpPr>
          <p:spPr>
            <a:xfrm>
              <a:off x="7213044" y="5302980"/>
              <a:ext cx="1550249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MAC/data</a:t>
              </a:r>
              <a:endPara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23A99B2-F402-5B4D-806D-3891000449E1}"/>
                </a:ext>
              </a:extLst>
            </p:cNvPr>
            <p:cNvSpPr/>
            <p:nvPr/>
          </p:nvSpPr>
          <p:spPr>
            <a:xfrm>
              <a:off x="1145545" y="908720"/>
              <a:ext cx="2676107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Performance(ops/sec)</a:t>
              </a:r>
              <a:endPara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9EC1164-C45E-324A-A946-E5C04FDC6EC8}"/>
                </a:ext>
              </a:extLst>
            </p:cNvPr>
            <p:cNvSpPr/>
            <p:nvPr/>
          </p:nvSpPr>
          <p:spPr>
            <a:xfrm>
              <a:off x="2728098" y="5646256"/>
              <a:ext cx="1114077" cy="412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C00000"/>
                  </a:solidFill>
                  <a:latin typeface="Gill Sans MT" panose="020B0502020104020203" pitchFamily="34" charset="0"/>
                </a:rPr>
                <a:t>optimal</a:t>
              </a:r>
              <a:endParaRPr lang="zh-CN" altLang="en-US" sz="1200" b="1" dirty="0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D29B548D-A5F0-D049-9513-D43B750CF182}"/>
                </a:ext>
              </a:extLst>
            </p:cNvPr>
            <p:cNvCxnSpPr>
              <a:cxnSpLocks/>
              <a:stCxn id="11" idx="3"/>
              <a:endCxn id="11" idx="0"/>
            </p:cNvCxnSpPr>
            <p:nvPr/>
          </p:nvCxnSpPr>
          <p:spPr bwMode="auto">
            <a:xfrm flipV="1">
              <a:off x="3291190" y="2856899"/>
              <a:ext cx="0" cy="2732341"/>
            </a:xfrm>
            <a:prstGeom prst="line">
              <a:avLst/>
            </a:prstGeom>
            <a:noFill/>
            <a:ln w="3810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736285-1AFA-B448-B456-B9A17161F748}"/>
              </a:ext>
            </a:extLst>
          </p:cNvPr>
          <p:cNvGrpSpPr/>
          <p:nvPr/>
        </p:nvGrpSpPr>
        <p:grpSpPr>
          <a:xfrm>
            <a:off x="7400399" y="3485852"/>
            <a:ext cx="4276592" cy="2998028"/>
            <a:chOff x="2992031" y="3067851"/>
            <a:chExt cx="5111445" cy="3114325"/>
          </a:xfrm>
        </p:grpSpPr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8BDFA04B-8703-8F48-B6ED-5ACA66BC783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992" y="5854262"/>
              <a:ext cx="467348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01450C35-D866-F54E-ACAF-2672FE0DD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992" y="3067851"/>
              <a:ext cx="0" cy="278641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278B3E1-DF46-7044-A673-5A06AF64432A}"/>
                </a:ext>
              </a:extLst>
            </p:cNvPr>
            <p:cNvSpPr/>
            <p:nvPr/>
          </p:nvSpPr>
          <p:spPr>
            <a:xfrm>
              <a:off x="4827918" y="5862460"/>
              <a:ext cx="2027158" cy="319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Latency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-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Tokens/s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B0E389A-80FC-8B4F-A663-A3C69960AA62}"/>
                </a:ext>
              </a:extLst>
            </p:cNvPr>
            <p:cNvSpPr/>
            <p:nvPr/>
          </p:nvSpPr>
          <p:spPr>
            <a:xfrm rot="16200000">
              <a:off x="2246859" y="4276983"/>
              <a:ext cx="17981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Throughput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-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Query/s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3B57894E-1E98-B745-B94D-952D5209D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475" y="4052030"/>
              <a:ext cx="2720555" cy="1216244"/>
            </a:xfrm>
            <a:prstGeom prst="straightConnector1">
              <a:avLst/>
            </a:prstGeom>
            <a:ln w="38100">
              <a:solidFill>
                <a:srgbClr val="59575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0E0D221-C42C-B94C-BAB9-EC9F976E664E}"/>
                </a:ext>
              </a:extLst>
            </p:cNvPr>
            <p:cNvSpPr/>
            <p:nvPr/>
          </p:nvSpPr>
          <p:spPr>
            <a:xfrm>
              <a:off x="5616618" y="3744253"/>
              <a:ext cx="1749554" cy="319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More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Throughput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4B38819-C51F-144D-A3AB-48DFDAFFEE39}"/>
              </a:ext>
            </a:extLst>
          </p:cNvPr>
          <p:cNvCxnSpPr>
            <a:cxnSpLocks/>
          </p:cNvCxnSpPr>
          <p:nvPr/>
        </p:nvCxnSpPr>
        <p:spPr>
          <a:xfrm flipH="1" flipV="1">
            <a:off x="8496824" y="3476695"/>
            <a:ext cx="2117554" cy="1789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1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BC4D09-8DC9-C747-BBD7-915216D33E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延迟与吞吐</a:t>
            </a:r>
            <a:endParaRPr lang="en-US" altLang="zh-CN" dirty="0">
              <a:solidFill>
                <a:srgbClr val="F53A2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sz="60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真正影响大模型推理的指标</a:t>
            </a:r>
          </a:p>
        </p:txBody>
      </p:sp>
    </p:spTree>
    <p:extLst>
      <p:ext uri="{BB962C8B-B14F-4D97-AF65-F5344CB8AC3E}">
        <p14:creationId xmlns:p14="http://schemas.microsoft.com/office/powerpoint/2010/main" val="3494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614161E-792F-8B4D-9C07-64A2878AAAA5}"/>
              </a:ext>
            </a:extLst>
          </p:cNvPr>
          <p:cNvCxnSpPr>
            <a:cxnSpLocks/>
          </p:cNvCxnSpPr>
          <p:nvPr/>
        </p:nvCxnSpPr>
        <p:spPr>
          <a:xfrm flipH="1">
            <a:off x="7766828" y="4986293"/>
            <a:ext cx="372097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79AFB7B7-0FD7-7542-9C0A-406CDF6A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吞吐量 </a:t>
            </a:r>
            <a:r>
              <a:rPr lang="en-US" altLang="zh-CN" dirty="0"/>
              <a:t>-</a:t>
            </a:r>
            <a:r>
              <a:rPr lang="zh-CN" altLang="en-US" dirty="0"/>
              <a:t> 时延性能曲线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E9ABF0-DA31-7F44-927C-664A37D99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04888"/>
            <a:ext cx="10963473" cy="23049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固定硬件 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 固定吞吐：</a:t>
            </a:r>
            <a:r>
              <a:rPr lang="zh-CN" altLang="en-US" sz="1800" dirty="0"/>
              <a:t>模型 </a:t>
            </a:r>
            <a:r>
              <a:rPr lang="en-US" altLang="zh-CN" sz="1800" dirty="0"/>
              <a:t>Batch</a:t>
            </a:r>
            <a:r>
              <a:rPr lang="zh-CN" altLang="en-US" sz="1800" dirty="0"/>
              <a:t> </a:t>
            </a:r>
            <a:r>
              <a:rPr lang="en-US" altLang="zh-CN" sz="1800" dirty="0"/>
              <a:t>Size</a:t>
            </a:r>
            <a:r>
              <a:rPr lang="zh-CN" altLang="en-US" sz="1800" dirty="0"/>
              <a:t> 不变（</a:t>
            </a:r>
            <a:r>
              <a:rPr lang="en-US" altLang="zh-CN" sz="1800" dirty="0"/>
              <a:t>1/2/4</a:t>
            </a:r>
            <a:r>
              <a:rPr lang="zh-CN" altLang="en-US" sz="1800" dirty="0"/>
              <a:t> 较小的值），因为 </a:t>
            </a:r>
            <a:r>
              <a:rPr lang="en-US" altLang="zh-CN" sz="1800" dirty="0"/>
              <a:t>LLM</a:t>
            </a:r>
            <a:r>
              <a:rPr lang="zh-CN" altLang="en-US" sz="1800" dirty="0"/>
              <a:t> 推理过程采用自回归方式一次生成一个，循环输入到模型中，因此对带宽要求极高，推理服务处于带宽受限区域 </a:t>
            </a:r>
            <a:r>
              <a:rPr lang="en-US" altLang="zh-CN" sz="1800" dirty="0"/>
              <a:t>Bandwidth</a:t>
            </a:r>
            <a:r>
              <a:rPr lang="zh-CN" altLang="en-US" sz="1800" dirty="0"/>
              <a:t> </a:t>
            </a:r>
            <a:r>
              <a:rPr lang="en-US" altLang="zh-CN" sz="1800" dirty="0"/>
              <a:t>Bound</a:t>
            </a:r>
            <a:r>
              <a:rPr lang="zh-CN" altLang="en-US" sz="1800" dirty="0"/>
              <a:t>。需要增加片内带宽，吞吐</a:t>
            </a:r>
            <a:r>
              <a:rPr lang="en-US" altLang="zh-CN" sz="1800" dirty="0"/>
              <a:t>-</a:t>
            </a:r>
            <a:r>
              <a:rPr lang="zh-CN" altLang="en-US" sz="1800" dirty="0"/>
              <a:t>时延曲线会向左平移。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222D6A-9B9C-AD4A-A575-5170480304BA}"/>
              </a:ext>
            </a:extLst>
          </p:cNvPr>
          <p:cNvGrpSpPr/>
          <p:nvPr/>
        </p:nvGrpSpPr>
        <p:grpSpPr>
          <a:xfrm>
            <a:off x="247023" y="2942898"/>
            <a:ext cx="6683408" cy="3522645"/>
            <a:chOff x="606084" y="908720"/>
            <a:chExt cx="9771536" cy="51503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6064C2-84F6-A64C-8E2C-BB7D4705114A}"/>
                </a:ext>
              </a:extLst>
            </p:cNvPr>
            <p:cNvGrpSpPr/>
            <p:nvPr/>
          </p:nvGrpSpPr>
          <p:grpSpPr>
            <a:xfrm>
              <a:off x="2286112" y="2830121"/>
              <a:ext cx="4166943" cy="2759119"/>
              <a:chOff x="1878196" y="3118153"/>
              <a:chExt cx="4166943" cy="275911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C7BAE73-B5A2-E64D-96BF-E32014E0F9C8}"/>
                  </a:ext>
                </a:extLst>
              </p:cNvPr>
              <p:cNvSpPr/>
              <p:nvPr/>
            </p:nvSpPr>
            <p:spPr bwMode="auto">
              <a:xfrm>
                <a:off x="2883274" y="3144930"/>
                <a:ext cx="3161865" cy="2705603"/>
              </a:xfrm>
              <a:prstGeom prst="rect">
                <a:avLst/>
              </a:prstGeom>
              <a:solidFill>
                <a:srgbClr val="91D150">
                  <a:alpha val="6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SimSun" pitchFamily="2" charset="-122"/>
                </a:endParaRPr>
              </a:p>
            </p:txBody>
          </p:sp>
          <p:sp>
            <p:nvSpPr>
              <p:cNvPr id="11" name="三角形 10">
                <a:extLst>
                  <a:ext uri="{FF2B5EF4-FFF2-40B4-BE49-F238E27FC236}">
                    <a16:creationId xmlns:a16="http://schemas.microsoft.com/office/drawing/2014/main" id="{B4E116D7-27CC-6F4F-B1DB-1DD156247B82}"/>
                  </a:ext>
                </a:extLst>
              </p:cNvPr>
              <p:cNvSpPr/>
              <p:nvPr/>
            </p:nvSpPr>
            <p:spPr bwMode="auto">
              <a:xfrm>
                <a:off x="1903450" y="3144931"/>
                <a:ext cx="979824" cy="2732341"/>
              </a:xfrm>
              <a:prstGeom prst="triangle">
                <a:avLst>
                  <a:gd name="adj" fmla="val 10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SimSun" pitchFamily="2" charset="-122"/>
                </a:endParaRPr>
              </a:p>
            </p:txBody>
          </p: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E826F458-FF15-3647-8410-05A772A114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878196" y="3118153"/>
                <a:ext cx="979825" cy="2732383"/>
              </a:xfrm>
              <a:prstGeom prst="line">
                <a:avLst/>
              </a:prstGeom>
              <a:noFill/>
              <a:ln w="57150" cap="flat" cmpd="sng" algn="ctr">
                <a:solidFill>
                  <a:srgbClr val="34393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11F68AF8-F3FA-A94D-BFD1-29FFED08D1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58021" y="3118153"/>
                <a:ext cx="3180253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34393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AB1FA5F-2C43-FE47-BFE1-165DB3694A30}"/>
                </a:ext>
              </a:extLst>
            </p:cNvPr>
            <p:cNvSpPr/>
            <p:nvPr/>
          </p:nvSpPr>
          <p:spPr>
            <a:xfrm>
              <a:off x="6613654" y="4944150"/>
              <a:ext cx="3734287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Operational</a:t>
              </a:r>
              <a:r>
                <a:rPr kumimoji="1"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intensity(ops/byte)</a:t>
              </a:r>
              <a:endPara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530343-CD2E-4B49-B5F3-0E46609F022D}"/>
                </a:ext>
              </a:extLst>
            </p:cNvPr>
            <p:cNvSpPr/>
            <p:nvPr/>
          </p:nvSpPr>
          <p:spPr>
            <a:xfrm>
              <a:off x="1542085" y="1275201"/>
              <a:ext cx="1702892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MAC/Cycle</a:t>
              </a:r>
              <a:endPara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A2187E81-D8D7-994B-A274-185EE597EE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35134" y="5562502"/>
              <a:ext cx="499124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34393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FF2AAEC-8F37-BE45-97DA-68ADA4A88FA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86112" y="1630540"/>
              <a:ext cx="0" cy="4029548"/>
            </a:xfrm>
            <a:prstGeom prst="straightConnector1">
              <a:avLst/>
            </a:prstGeom>
            <a:noFill/>
            <a:ln w="38100" cap="flat" cmpd="sng" algn="ctr">
              <a:solidFill>
                <a:srgbClr val="34393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EB12B859-7044-0E46-9208-F64221A6E8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86112" y="2830121"/>
              <a:ext cx="979825" cy="0"/>
            </a:xfrm>
            <a:prstGeom prst="line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9A89DD-D0E0-AD4C-9A93-02778A2AC251}"/>
                </a:ext>
              </a:extLst>
            </p:cNvPr>
            <p:cNvSpPr/>
            <p:nvPr/>
          </p:nvSpPr>
          <p:spPr>
            <a:xfrm>
              <a:off x="606084" y="2563095"/>
              <a:ext cx="1629049" cy="674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kumimoji="1" lang="en-US" altLang="zh-CN" sz="12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Peak</a:t>
              </a:r>
            </a:p>
            <a:p>
              <a:pPr algn="r"/>
              <a:r>
                <a:rPr kumimoji="1" lang="en-US" altLang="zh-CN" sz="12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Performance</a:t>
              </a:r>
              <a:endParaRPr lang="zh-CN" altLang="en-US" sz="12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C45C7CE-B41A-7048-815D-C8D9065CB8F3}"/>
                </a:ext>
              </a:extLst>
            </p:cNvPr>
            <p:cNvSpPr/>
            <p:nvPr/>
          </p:nvSpPr>
          <p:spPr>
            <a:xfrm>
              <a:off x="6589499" y="2668851"/>
              <a:ext cx="3788121" cy="784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Number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of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PEs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endPara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(Theoretical</a:t>
              </a:r>
              <a:r>
                <a:rPr lang="zh-CN" altLang="en-US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Peak</a:t>
              </a:r>
              <a:r>
                <a:rPr lang="zh-CN" altLang="en-US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Performance)</a:t>
              </a: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A796880-61C4-0144-B1D3-620DE56CA4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56725" y="2348880"/>
              <a:ext cx="0" cy="1008112"/>
            </a:xfrm>
            <a:prstGeom prst="straightConnector1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CBB5C6FE-1C2C-354B-8E54-F72C7F10C6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10153" y="2348880"/>
              <a:ext cx="0" cy="1008112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FD527F7-D0AC-0747-BE19-7C707566EF74}"/>
                </a:ext>
              </a:extLst>
            </p:cNvPr>
            <p:cNvSpPr/>
            <p:nvPr/>
          </p:nvSpPr>
          <p:spPr>
            <a:xfrm>
              <a:off x="2347555" y="1702550"/>
              <a:ext cx="1739482" cy="674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Bandwidth(BW)</a:t>
              </a:r>
            </a:p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Bounded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07070F-4952-6141-982D-8D428426D9B8}"/>
                </a:ext>
              </a:extLst>
            </p:cNvPr>
            <p:cNvSpPr/>
            <p:nvPr/>
          </p:nvSpPr>
          <p:spPr>
            <a:xfrm>
              <a:off x="4664592" y="1689163"/>
              <a:ext cx="1172124" cy="701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Compute</a:t>
              </a:r>
            </a:p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Bounded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384E545-6DD3-1942-B327-99C0F9F6AB17}"/>
                </a:ext>
              </a:extLst>
            </p:cNvPr>
            <p:cNvSpPr/>
            <p:nvPr/>
          </p:nvSpPr>
          <p:spPr>
            <a:xfrm>
              <a:off x="2907509" y="3896286"/>
              <a:ext cx="1316167" cy="412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BW</a:t>
              </a:r>
              <a:r>
                <a:rPr kumimoji="1"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to</a:t>
              </a:r>
              <a:r>
                <a:rPr kumimoji="1"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PEs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B4AA265-92AD-ED4B-8749-4AA32753DCB4}"/>
                </a:ext>
              </a:extLst>
            </p:cNvPr>
            <p:cNvSpPr/>
            <p:nvPr/>
          </p:nvSpPr>
          <p:spPr>
            <a:xfrm>
              <a:off x="7213044" y="5302980"/>
              <a:ext cx="1550249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MAC/data</a:t>
              </a:r>
              <a:endPara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23A99B2-F402-5B4D-806D-3891000449E1}"/>
                </a:ext>
              </a:extLst>
            </p:cNvPr>
            <p:cNvSpPr/>
            <p:nvPr/>
          </p:nvSpPr>
          <p:spPr>
            <a:xfrm>
              <a:off x="1145545" y="908720"/>
              <a:ext cx="2676107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Performance(ops/sec)</a:t>
              </a:r>
              <a:endPara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9EC1164-C45E-324A-A946-E5C04FDC6EC8}"/>
                </a:ext>
              </a:extLst>
            </p:cNvPr>
            <p:cNvSpPr/>
            <p:nvPr/>
          </p:nvSpPr>
          <p:spPr>
            <a:xfrm>
              <a:off x="2728098" y="5646256"/>
              <a:ext cx="1114077" cy="412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C00000"/>
                  </a:solidFill>
                  <a:latin typeface="Gill Sans MT" panose="020B0502020104020203" pitchFamily="34" charset="0"/>
                </a:rPr>
                <a:t>optimal</a:t>
              </a:r>
              <a:endParaRPr lang="zh-CN" altLang="en-US" sz="1200" b="1" dirty="0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D29B548D-A5F0-D049-9513-D43B750CF182}"/>
                </a:ext>
              </a:extLst>
            </p:cNvPr>
            <p:cNvCxnSpPr>
              <a:cxnSpLocks/>
              <a:stCxn id="11" idx="3"/>
              <a:endCxn id="11" idx="0"/>
            </p:cNvCxnSpPr>
            <p:nvPr/>
          </p:nvCxnSpPr>
          <p:spPr bwMode="auto">
            <a:xfrm flipV="1">
              <a:off x="3291190" y="2856899"/>
              <a:ext cx="0" cy="2732341"/>
            </a:xfrm>
            <a:prstGeom prst="line">
              <a:avLst/>
            </a:prstGeom>
            <a:noFill/>
            <a:ln w="3810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736285-1AFA-B448-B456-B9A17161F748}"/>
              </a:ext>
            </a:extLst>
          </p:cNvPr>
          <p:cNvGrpSpPr/>
          <p:nvPr/>
        </p:nvGrpSpPr>
        <p:grpSpPr>
          <a:xfrm>
            <a:off x="7400399" y="3485852"/>
            <a:ext cx="4276592" cy="2998028"/>
            <a:chOff x="2992031" y="3067851"/>
            <a:chExt cx="5111445" cy="3114325"/>
          </a:xfrm>
        </p:grpSpPr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8BDFA04B-8703-8F48-B6ED-5ACA66BC783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992" y="5854262"/>
              <a:ext cx="467348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01450C35-D866-F54E-ACAF-2672FE0DD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992" y="3067851"/>
              <a:ext cx="0" cy="278641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278B3E1-DF46-7044-A673-5A06AF64432A}"/>
                </a:ext>
              </a:extLst>
            </p:cNvPr>
            <p:cNvSpPr/>
            <p:nvPr/>
          </p:nvSpPr>
          <p:spPr>
            <a:xfrm>
              <a:off x="4827918" y="5862460"/>
              <a:ext cx="2027158" cy="319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Latency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-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Tokens/s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B0E389A-80FC-8B4F-A663-A3C69960AA62}"/>
                </a:ext>
              </a:extLst>
            </p:cNvPr>
            <p:cNvSpPr/>
            <p:nvPr/>
          </p:nvSpPr>
          <p:spPr>
            <a:xfrm rot="16200000">
              <a:off x="2246859" y="4276983"/>
              <a:ext cx="17981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Throughput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-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Query/s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3B57894E-1E98-B745-B94D-952D5209D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0547" y="3946859"/>
              <a:ext cx="2720555" cy="1216244"/>
            </a:xfrm>
            <a:prstGeom prst="straightConnector1">
              <a:avLst/>
            </a:prstGeom>
            <a:ln w="38100">
              <a:solidFill>
                <a:srgbClr val="59575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0E0D221-C42C-B94C-BAB9-EC9F976E664E}"/>
                </a:ext>
              </a:extLst>
            </p:cNvPr>
            <p:cNvSpPr/>
            <p:nvPr/>
          </p:nvSpPr>
          <p:spPr>
            <a:xfrm>
              <a:off x="5616618" y="3744253"/>
              <a:ext cx="1749554" cy="319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More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Throughput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4B38819-C51F-144D-A3AB-48DFDAFFEE39}"/>
              </a:ext>
            </a:extLst>
          </p:cNvPr>
          <p:cNvCxnSpPr>
            <a:cxnSpLocks/>
          </p:cNvCxnSpPr>
          <p:nvPr/>
        </p:nvCxnSpPr>
        <p:spPr>
          <a:xfrm flipH="1" flipV="1">
            <a:off x="8188384" y="4509260"/>
            <a:ext cx="2323257" cy="1140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29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670F0-448E-2043-9748-824EC2E1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成功的关键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C2B8D3-82A6-E14A-92DF-B6FD0600F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000" dirty="0"/>
              <a:t>Groq</a:t>
            </a:r>
            <a:r>
              <a:rPr lang="zh-CN" altLang="en-US" sz="2000" dirty="0"/>
              <a:t> 这么挫的</a:t>
            </a:r>
            <a:r>
              <a:rPr lang="en-US" altLang="zh-CN" sz="2000" dirty="0"/>
              <a:t>AI</a:t>
            </a:r>
            <a:r>
              <a:rPr lang="zh-CN" altLang="en-US" sz="2000" dirty="0"/>
              <a:t> 芯片，推理时延能比 </a:t>
            </a:r>
            <a:r>
              <a:rPr lang="en-US" altLang="zh-CN" sz="2000" dirty="0"/>
              <a:t>NV</a:t>
            </a:r>
            <a:r>
              <a:rPr lang="zh-CN" altLang="en-US" sz="2000" dirty="0"/>
              <a:t> 超过</a:t>
            </a:r>
            <a:r>
              <a:rPr lang="en-US" altLang="zh-CN" sz="2000" dirty="0"/>
              <a:t>10X</a:t>
            </a:r>
            <a:r>
              <a:rPr lang="zh-CN" altLang="en-US" sz="2000" dirty="0"/>
              <a:t>？</a:t>
            </a:r>
            <a:r>
              <a:rPr lang="zh-CN" altLang="en-US" dirty="0">
                <a:solidFill>
                  <a:srgbClr val="F53A21"/>
                </a:solidFill>
              </a:rPr>
              <a:t>取消 </a:t>
            </a:r>
            <a:r>
              <a:rPr lang="en-US" altLang="zh-CN" dirty="0">
                <a:solidFill>
                  <a:srgbClr val="F53A21"/>
                </a:solidFill>
              </a:rPr>
              <a:t>L3/L2/L1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</a:rPr>
              <a:t>Cache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53A21"/>
                </a:solidFill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F53A21"/>
                </a:solidFill>
              </a:rPr>
              <a:t>所有数据放 </a:t>
            </a:r>
            <a:r>
              <a:rPr lang="en-US" altLang="zh-CN" dirty="0">
                <a:solidFill>
                  <a:srgbClr val="F53A21"/>
                </a:solidFill>
              </a:rPr>
              <a:t>SRAM</a:t>
            </a:r>
            <a:endParaRPr lang="zh-CN" altLang="en-US" sz="20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C3C50F-A6C3-3A42-B2BA-4458D8C7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77755"/>
              </p:ext>
            </p:extLst>
          </p:nvPr>
        </p:nvGraphicFramePr>
        <p:xfrm>
          <a:off x="7031420" y="2448909"/>
          <a:ext cx="4555687" cy="3602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6949">
                  <a:extLst>
                    <a:ext uri="{9D8B030D-6E8A-4147-A177-3AD203B41FA5}">
                      <a16:colId xmlns:a16="http://schemas.microsoft.com/office/drawing/2014/main" val="3540822881"/>
                    </a:ext>
                  </a:extLst>
                </a:gridCol>
                <a:gridCol w="1419369">
                  <a:extLst>
                    <a:ext uri="{9D8B030D-6E8A-4147-A177-3AD203B41FA5}">
                      <a16:colId xmlns:a16="http://schemas.microsoft.com/office/drawing/2014/main" val="3050396494"/>
                    </a:ext>
                  </a:extLst>
                </a:gridCol>
                <a:gridCol w="1419369">
                  <a:extLst>
                    <a:ext uri="{9D8B030D-6E8A-4147-A177-3AD203B41FA5}">
                      <a16:colId xmlns:a16="http://schemas.microsoft.com/office/drawing/2014/main" val="2215282640"/>
                    </a:ext>
                  </a:extLst>
                </a:gridCol>
              </a:tblGrid>
              <a:tr h="449287"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Grq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H100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67268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14nm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4nm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74780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单芯片算力  </a:t>
                      </a: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FP16</a:t>
                      </a: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TFLOPs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188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989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77974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节点内带宽 </a:t>
                      </a: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GB/s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RealScale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NVLinks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900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33559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单节点内存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1.76GB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640GB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233601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推理所需节点数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45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0.125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0797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推理所需卡数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347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1475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访存带宽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80TB/s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3.35TB/s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10410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D4CEF1B7-1A3D-F94F-9585-4C393233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31" y="2596748"/>
            <a:ext cx="7168000" cy="33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6A8CAA-0E4E-D94F-8F0D-759A69B2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技术总结 </a:t>
            </a:r>
            <a:r>
              <a:rPr lang="en-US" altLang="zh-CN" dirty="0"/>
              <a:t>Pons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1B42B4B-070F-CB4D-87CF-E5DC1BFE19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取消 </a:t>
            </a:r>
            <a:r>
              <a:rPr lang="en-US" altLang="zh-CN" dirty="0">
                <a:solidFill>
                  <a:srgbClr val="F53A21"/>
                </a:solidFill>
              </a:rPr>
              <a:t>L3/L2/L1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</a:rPr>
              <a:t>Cache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53A21"/>
                </a:solidFill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F53A21"/>
                </a:solidFill>
              </a:rPr>
              <a:t>所有数据放 </a:t>
            </a:r>
            <a:r>
              <a:rPr lang="en-US" altLang="zh-CN" dirty="0">
                <a:solidFill>
                  <a:srgbClr val="F53A21"/>
                </a:solidFill>
              </a:rPr>
              <a:t>SRAM</a:t>
            </a:r>
            <a:r>
              <a:rPr lang="zh-CN" altLang="en-US" dirty="0">
                <a:solidFill>
                  <a:srgbClr val="F53A21"/>
                </a:solidFill>
              </a:rPr>
              <a:t>，实现内存高带宽，进而提高单请求时延 </a:t>
            </a:r>
            <a:r>
              <a:rPr lang="en-US" altLang="zh-CN" dirty="0">
                <a:solidFill>
                  <a:srgbClr val="F53A21"/>
                </a:solidFill>
              </a:rPr>
              <a:t>Token/s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en-US" altLang="zh-CN" sz="1600" dirty="0"/>
              <a:t>8xH100 </a:t>
            </a:r>
            <a:r>
              <a:rPr lang="zh-CN" altLang="en-US" sz="1600" dirty="0"/>
              <a:t>难达 </a:t>
            </a:r>
            <a:r>
              <a:rPr lang="en-US" altLang="zh-CN" sz="1600" dirty="0"/>
              <a:t>500 token/s </a:t>
            </a:r>
            <a:r>
              <a:rPr lang="zh-CN" altLang="en-US" sz="1600" dirty="0"/>
              <a:t>输出速度，对输出速度高要求场景，以 </a:t>
            </a:r>
            <a:r>
              <a:rPr lang="en-US" altLang="zh-CN" sz="1600" dirty="0"/>
              <a:t>Groq </a:t>
            </a:r>
            <a:r>
              <a:rPr lang="zh-CN" altLang="en-US" sz="1600" dirty="0"/>
              <a:t>为代表空间计算很有前景</a:t>
            </a:r>
            <a:endParaRPr lang="en-US" altLang="zh-CN" sz="1600" dirty="0"/>
          </a:p>
          <a:p>
            <a:r>
              <a:rPr lang="en-US" altLang="zh-CN" dirty="0">
                <a:solidFill>
                  <a:srgbClr val="F53A21"/>
                </a:solidFill>
              </a:rPr>
              <a:t>Groq</a:t>
            </a:r>
            <a:r>
              <a:rPr lang="zh-CN" altLang="en-US" dirty="0">
                <a:solidFill>
                  <a:srgbClr val="F53A21"/>
                </a:solidFill>
              </a:rPr>
              <a:t> 芯片做到真正意义 </a:t>
            </a:r>
            <a:r>
              <a:rPr lang="en-US" altLang="zh-CN" dirty="0">
                <a:solidFill>
                  <a:srgbClr val="F53A21"/>
                </a:solidFill>
              </a:rPr>
              <a:t>Software-Defined Scale-out Tensor Streaming Multi-Processor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软件能够</a:t>
            </a:r>
            <a:r>
              <a:rPr lang="en-US" altLang="zh-CN" sz="1600" dirty="0"/>
              <a:t>1</a:t>
            </a:r>
            <a:r>
              <a:rPr lang="zh-CN" altLang="en-US" sz="1600" dirty="0"/>
              <a:t> 代打 </a:t>
            </a:r>
            <a:r>
              <a:rPr lang="en-US" altLang="zh-CN" sz="1600" dirty="0"/>
              <a:t>3</a:t>
            </a:r>
            <a:r>
              <a:rPr lang="zh-CN" altLang="en-US" sz="1600" dirty="0"/>
              <a:t> 代，</a:t>
            </a:r>
            <a:r>
              <a:rPr lang="en-US" altLang="zh-CN" sz="1600" dirty="0"/>
              <a:t>2020</a:t>
            </a:r>
            <a:r>
              <a:rPr lang="zh-CN" altLang="en-US" sz="1600" dirty="0"/>
              <a:t>年芯片</a:t>
            </a:r>
            <a:r>
              <a:rPr lang="en-US" altLang="zh-CN" sz="1600" dirty="0"/>
              <a:t>2024</a:t>
            </a:r>
            <a:r>
              <a:rPr lang="zh-CN" altLang="en-US" sz="1600" dirty="0"/>
              <a:t>年集群组网后大放光彩，比大部分</a:t>
            </a:r>
            <a:r>
              <a:rPr lang="en-US" altLang="zh-CN" sz="1600" dirty="0"/>
              <a:t>DSA</a:t>
            </a:r>
            <a:r>
              <a:rPr lang="zh-CN" altLang="en-US" sz="1600" dirty="0"/>
              <a:t>强</a:t>
            </a:r>
            <a:endParaRPr lang="en-US" altLang="zh-CN" sz="1600" dirty="0"/>
          </a:p>
          <a:p>
            <a:pPr lvl="1"/>
            <a:r>
              <a:rPr lang="en-US" altLang="zh-CN" sz="1600" dirty="0"/>
              <a:t>Groq </a:t>
            </a:r>
            <a:r>
              <a:rPr lang="zh-CN" altLang="en-US" sz="1600" dirty="0"/>
              <a:t>的架构为 </a:t>
            </a:r>
            <a:r>
              <a:rPr lang="en-US" altLang="zh-CN" sz="1600" dirty="0"/>
              <a:t>CNN</a:t>
            </a:r>
            <a:r>
              <a:rPr lang="zh-CN" altLang="en-US" sz="1600" dirty="0"/>
              <a:t> 网络设计而非 </a:t>
            </a:r>
            <a:r>
              <a:rPr lang="en-US" altLang="zh-CN" sz="1600" dirty="0"/>
              <a:t>Transformer</a:t>
            </a:r>
            <a:r>
              <a:rPr lang="zh-CN" altLang="en-US" sz="1600" dirty="0"/>
              <a:t>，通过编译实现“地表最快 </a:t>
            </a:r>
            <a:r>
              <a:rPr lang="en-US" altLang="zh-CN" sz="1600" dirty="0"/>
              <a:t>Token </a:t>
            </a:r>
            <a:r>
              <a:rPr lang="zh-CN" altLang="en-US" sz="1600" dirty="0"/>
              <a:t>输出速度”</a:t>
            </a:r>
            <a:endParaRPr lang="en-US" altLang="zh-CN" sz="1600" dirty="0"/>
          </a:p>
          <a:p>
            <a:pPr lvl="1"/>
            <a:r>
              <a:rPr lang="zh-CN" altLang="en-US" sz="1600" dirty="0"/>
              <a:t>编译器需要根据 </a:t>
            </a:r>
            <a:r>
              <a:rPr lang="en-US" altLang="zh-CN" sz="1600" dirty="0"/>
              <a:t>NN</a:t>
            </a:r>
            <a:r>
              <a:rPr lang="zh-CN" altLang="en-US" sz="1600" dirty="0"/>
              <a:t> 翻译成 </a:t>
            </a:r>
            <a:r>
              <a:rPr lang="en-US" altLang="zh-CN" sz="1600" dirty="0"/>
              <a:t>[Device, Hemisphere, Slice, Bank, Address Offset]</a:t>
            </a:r>
            <a:r>
              <a:rPr lang="zh-CN" altLang="en-US" sz="1600" dirty="0"/>
              <a:t> 工程量大</a:t>
            </a:r>
          </a:p>
          <a:p>
            <a:r>
              <a:rPr lang="zh-CN" altLang="en-US" dirty="0">
                <a:solidFill>
                  <a:srgbClr val="F53A21"/>
                </a:solidFill>
              </a:rPr>
              <a:t>对于端侧产品受限于面积</a:t>
            </a:r>
            <a:r>
              <a:rPr lang="en-US" altLang="zh-CN" dirty="0">
                <a:solidFill>
                  <a:srgbClr val="F53A21"/>
                </a:solidFill>
              </a:rPr>
              <a:t>&amp;</a:t>
            </a:r>
            <a:r>
              <a:rPr lang="zh-CN" altLang="en-US" dirty="0">
                <a:solidFill>
                  <a:srgbClr val="F53A21"/>
                </a:solidFill>
              </a:rPr>
              <a:t>功耗等因素，编译器精细设计数据流，</a:t>
            </a:r>
            <a:r>
              <a:rPr lang="en-US" altLang="zh-CN" dirty="0">
                <a:solidFill>
                  <a:srgbClr val="F53A21"/>
                </a:solidFill>
              </a:rPr>
              <a:t>DSA</a:t>
            </a:r>
            <a:r>
              <a:rPr lang="zh-CN" altLang="en-US" dirty="0">
                <a:solidFill>
                  <a:srgbClr val="F53A21"/>
                </a:solidFill>
              </a:rPr>
              <a:t> 架构是趋势：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减少 </a:t>
            </a:r>
            <a:r>
              <a:rPr lang="en-US" altLang="zh-CN" sz="1600" dirty="0"/>
              <a:t>DRAM</a:t>
            </a:r>
            <a:r>
              <a:rPr lang="zh-CN" altLang="en-US" sz="1600" dirty="0"/>
              <a:t> 会对时延带来收益，端侧产品场景稳定对于 </a:t>
            </a:r>
            <a:r>
              <a:rPr lang="en-US" altLang="zh-CN" sz="1600" dirty="0"/>
              <a:t>DSA</a:t>
            </a:r>
            <a:r>
              <a:rPr lang="zh-CN" altLang="en-US" sz="1600" dirty="0"/>
              <a:t> 接受度够高，甚至越 </a:t>
            </a:r>
            <a:r>
              <a:rPr lang="en-US" altLang="zh-CN" sz="1600" dirty="0"/>
              <a:t>DSA</a:t>
            </a:r>
            <a:r>
              <a:rPr lang="zh-CN" altLang="en-US" sz="1600" dirty="0"/>
              <a:t> 化越好</a:t>
            </a:r>
          </a:p>
        </p:txBody>
      </p:sp>
    </p:spTree>
    <p:extLst>
      <p:ext uri="{BB962C8B-B14F-4D97-AF65-F5344CB8AC3E}">
        <p14:creationId xmlns:p14="http://schemas.microsoft.com/office/powerpoint/2010/main" val="215629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6A8CAA-0E4E-D94F-8F0D-759A69B2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技术总结 </a:t>
            </a:r>
            <a:r>
              <a:rPr lang="en-US" altLang="zh-CN" dirty="0"/>
              <a:t>Cons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1B42B4B-070F-CB4D-87CF-E5DC1BFE19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每片 </a:t>
            </a:r>
            <a:r>
              <a:rPr lang="en-US" altLang="zh-CN" dirty="0">
                <a:solidFill>
                  <a:srgbClr val="F53A21"/>
                </a:solidFill>
              </a:rPr>
              <a:t>SRAM </a:t>
            </a:r>
            <a:r>
              <a:rPr lang="zh-CN" altLang="en-US" dirty="0">
                <a:solidFill>
                  <a:srgbClr val="F53A21"/>
                </a:solidFill>
              </a:rPr>
              <a:t>容量为 </a:t>
            </a:r>
            <a:r>
              <a:rPr lang="en-US" altLang="zh-CN" dirty="0">
                <a:solidFill>
                  <a:srgbClr val="F53A21"/>
                </a:solidFill>
              </a:rPr>
              <a:t>220MB</a:t>
            </a:r>
            <a:r>
              <a:rPr lang="zh-CN" altLang="en-US" dirty="0">
                <a:solidFill>
                  <a:srgbClr val="F53A21"/>
                </a:solidFill>
              </a:rPr>
              <a:t>，</a:t>
            </a:r>
            <a:r>
              <a:rPr lang="en-US" altLang="zh-CN" dirty="0">
                <a:solidFill>
                  <a:srgbClr val="F53A21"/>
                </a:solidFill>
              </a:rPr>
              <a:t>KV Cache </a:t>
            </a:r>
            <a:r>
              <a:rPr lang="zh-CN" altLang="en-US" dirty="0">
                <a:solidFill>
                  <a:srgbClr val="F53A21"/>
                </a:solidFill>
              </a:rPr>
              <a:t>占用的内存很大，需要很大的集群规模：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云端场景模型会遵循 </a:t>
            </a:r>
            <a:r>
              <a:rPr lang="en-US" altLang="zh-CN" sz="1600" dirty="0"/>
              <a:t>scaling</a:t>
            </a:r>
            <a:r>
              <a:rPr lang="zh-CN" altLang="en-US" sz="1600" dirty="0"/>
              <a:t> </a:t>
            </a:r>
            <a:r>
              <a:rPr lang="en-US" altLang="zh-CN" sz="1600" dirty="0"/>
              <a:t>low</a:t>
            </a:r>
            <a:r>
              <a:rPr lang="zh-CN" altLang="en-US" sz="1600" dirty="0"/>
              <a:t> 发展，缺乏外部 </a:t>
            </a:r>
            <a:r>
              <a:rPr lang="en-US" altLang="zh-CN" sz="1600" dirty="0"/>
              <a:t>DRAM</a:t>
            </a:r>
            <a:r>
              <a:rPr lang="zh-CN" altLang="en-US" sz="1600" dirty="0"/>
              <a:t> 存储 </a:t>
            </a:r>
            <a:r>
              <a:rPr lang="en-US" altLang="zh-CN" sz="1600" dirty="0"/>
              <a:t>AI</a:t>
            </a:r>
            <a:r>
              <a:rPr lang="zh-CN" altLang="en-US" sz="1600" dirty="0"/>
              <a:t> 加速器属于异端，场景不适综合征；</a:t>
            </a:r>
            <a:endParaRPr lang="en-US" altLang="zh-CN" sz="1600" dirty="0"/>
          </a:p>
          <a:p>
            <a:pPr lvl="1"/>
            <a:r>
              <a:rPr lang="zh-CN" altLang="en-US" sz="1600" dirty="0"/>
              <a:t>模型趋势越来越大，除了片内需要足够存储空间才能提供足够数据给计算单元，组网的开销会占据成本近半；</a:t>
            </a:r>
          </a:p>
        </p:txBody>
      </p:sp>
    </p:spTree>
    <p:extLst>
      <p:ext uri="{BB962C8B-B14F-4D97-AF65-F5344CB8AC3E}">
        <p14:creationId xmlns:p14="http://schemas.microsoft.com/office/powerpoint/2010/main" val="38387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A64E-B96C-CA4D-93F0-6CC00E3889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4.</a:t>
            </a:r>
            <a:r>
              <a:rPr lang="zh-CN" altLang="en-US" dirty="0">
                <a:solidFill>
                  <a:srgbClr val="FF0000"/>
                </a:solidFill>
              </a:rPr>
              <a:t>思考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推理算力 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 市场预测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412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62C1B7-6C70-3F48-B167-BDC1FC84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业界的通用看法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B40C3C-FF9B-F046-83AC-536D47EB72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err="1">
                <a:hlinkClick r:id="rId2"/>
              </a:rPr>
              <a:t>www.zhihu.com</a:t>
            </a:r>
            <a:r>
              <a:rPr lang="en-US" altLang="zh-CN" sz="2000" dirty="0">
                <a:hlinkClick r:id="rId2"/>
              </a:rPr>
              <a:t>/question/645010090/answer/3403413472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420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A304162-934F-A04F-AE63-6A0CAD38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业界的通用看法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2E1CB0-2813-FB42-BDFA-F0A3311AC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946848" cy="4994910"/>
          </a:xfrm>
        </p:spPr>
        <p:txBody>
          <a:bodyPr/>
          <a:lstStyle/>
          <a:p>
            <a:r>
              <a:rPr lang="en-US" altLang="zh-CN" b="1" dirty="0">
                <a:solidFill>
                  <a:srgbClr val="0432FF"/>
                </a:solidFill>
              </a:rPr>
              <a:t> </a:t>
            </a:r>
            <a:r>
              <a:rPr lang="zh-CN" altLang="en-US" b="1" dirty="0">
                <a:solidFill>
                  <a:srgbClr val="0432FF"/>
                </a:solidFill>
              </a:rPr>
              <a:t>贾扬清</a:t>
            </a:r>
            <a:r>
              <a:rPr lang="zh-CN" altLang="en-US" dirty="0"/>
              <a:t>：运行三年的话，</a:t>
            </a:r>
            <a:r>
              <a:rPr lang="en-US" altLang="zh-CN" dirty="0"/>
              <a:t>Groq</a:t>
            </a:r>
            <a:r>
              <a:rPr lang="zh-CN" altLang="en-US" dirty="0"/>
              <a:t> 的硬件采购成本是 </a:t>
            </a:r>
            <a:r>
              <a:rPr lang="en-US" altLang="zh-CN" dirty="0"/>
              <a:t>1133</a:t>
            </a:r>
            <a:r>
              <a:rPr lang="zh-CN" altLang="en-US" dirty="0"/>
              <a:t> 万美元，运营成本是 </a:t>
            </a:r>
            <a:r>
              <a:rPr lang="en-US" altLang="zh-CN" dirty="0"/>
              <a:t>76.2</a:t>
            </a:r>
            <a:r>
              <a:rPr lang="zh-CN" altLang="en-US" dirty="0"/>
              <a:t> 万美元或者更高。</a:t>
            </a:r>
            <a:r>
              <a:rPr lang="en-US" altLang="zh-CN" dirty="0"/>
              <a:t>8</a:t>
            </a:r>
            <a:r>
              <a:rPr lang="zh-CN" altLang="en-US" dirty="0"/>
              <a:t> 卡 </a:t>
            </a:r>
            <a:r>
              <a:rPr lang="en-US" altLang="zh-CN" dirty="0"/>
              <a:t>H100</a:t>
            </a:r>
            <a:r>
              <a:rPr lang="zh-CN" altLang="en-US" dirty="0"/>
              <a:t> 的硬件采购成本是 </a:t>
            </a:r>
            <a:r>
              <a:rPr lang="en-US" altLang="zh-CN" dirty="0"/>
              <a:t>30</a:t>
            </a:r>
            <a:r>
              <a:rPr lang="zh-CN" altLang="en-US" dirty="0"/>
              <a:t> 万美元，运营成本是</a:t>
            </a:r>
            <a:r>
              <a:rPr lang="en-US" altLang="zh-CN" dirty="0"/>
              <a:t>7.2</a:t>
            </a:r>
            <a:r>
              <a:rPr lang="zh-CN" altLang="en-US" dirty="0"/>
              <a:t> 万美元或略低。</a:t>
            </a:r>
            <a:endParaRPr lang="en-US" altLang="zh-CN" dirty="0"/>
          </a:p>
          <a:p>
            <a:endParaRPr lang="en-US" altLang="zh-CN" dirty="0">
              <a:solidFill>
                <a:srgbClr val="F53A21"/>
              </a:solidFill>
            </a:endParaRPr>
          </a:p>
          <a:p>
            <a:r>
              <a:rPr lang="en-US" altLang="zh-CN" dirty="0">
                <a:solidFill>
                  <a:srgbClr val="F53A21"/>
                </a:solidFill>
              </a:rPr>
              <a:t>——</a:t>
            </a:r>
            <a:r>
              <a:rPr lang="zh-CN" altLang="en-US" dirty="0">
                <a:solidFill>
                  <a:srgbClr val="F53A21"/>
                </a:solidFill>
              </a:rPr>
              <a:t> 贵，太贵了，不划算，没有性价比和市场机会。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0B6710-7E9E-744F-82A3-511D67DB8F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526" y="1360170"/>
            <a:ext cx="5451602" cy="4994910"/>
          </a:xfrm>
          <a:prstGeom prst="roundRect">
            <a:avLst>
              <a:gd name="adj" fmla="val 2071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721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FD0D939-5DF0-FC42-B06F-0B100286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Semianalysis</a:t>
            </a:r>
            <a:r>
              <a:rPr lang="zh-CN" altLang="en-US" dirty="0"/>
              <a:t> 分析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69DEB-02B1-E84A-A0C4-0F0E05B473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www.semianalysis.com</a:t>
            </a:r>
            <a:r>
              <a:rPr lang="en-US" altLang="zh-CN" dirty="0"/>
              <a:t>/p/</a:t>
            </a:r>
            <a:r>
              <a:rPr lang="en-US" altLang="zh-CN" dirty="0" err="1"/>
              <a:t>groq</a:t>
            </a:r>
            <a:r>
              <a:rPr lang="en-US" altLang="zh-CN" dirty="0"/>
              <a:t>-inference-</a:t>
            </a:r>
            <a:r>
              <a:rPr lang="en-US" altLang="zh-CN" dirty="0" err="1"/>
              <a:t>tokenomics</a:t>
            </a:r>
            <a:r>
              <a:rPr lang="en-US" altLang="zh-CN" dirty="0"/>
              <a:t>-speed-but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D8BF8A-B5E5-D94F-B1DE-2F813068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81" y="2082362"/>
            <a:ext cx="8661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8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098C1-1E67-C442-A765-F587C12B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Semianalysis</a:t>
            </a:r>
            <a:r>
              <a:rPr lang="zh-CN" altLang="en-US" dirty="0"/>
              <a:t> 分析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7E6780-2367-B640-A75E-81CF0B74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97" y="1360170"/>
            <a:ext cx="7037446" cy="50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5BFE70-AE7D-A942-B4C3-D943DA20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成本核算？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64398-2DA5-F844-A164-F1A7848FF6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GPU </a:t>
            </a:r>
            <a:r>
              <a:rPr lang="zh-CN" altLang="en-US" sz="2000" dirty="0"/>
              <a:t>成本</a:t>
            </a:r>
            <a:r>
              <a:rPr lang="en-US" altLang="zh-CN" sz="2000" dirty="0"/>
              <a:t>30~40%</a:t>
            </a:r>
            <a:r>
              <a:rPr lang="zh-CN" altLang="en-US" sz="2000" dirty="0"/>
              <a:t> 为 </a:t>
            </a:r>
            <a:r>
              <a:rPr lang="en-US" altLang="zh-CN" sz="2000" dirty="0"/>
              <a:t>HBM</a:t>
            </a:r>
            <a:r>
              <a:rPr lang="zh-CN" altLang="en-US" sz="2000" dirty="0"/>
              <a:t>， </a:t>
            </a:r>
            <a:r>
              <a:rPr lang="en-US" altLang="zh-CN" sz="2000" dirty="0"/>
              <a:t>Groq </a:t>
            </a:r>
            <a:r>
              <a:rPr lang="zh-CN" altLang="en-US" sz="2000" dirty="0"/>
              <a:t>按 </a:t>
            </a:r>
            <a:r>
              <a:rPr lang="en-US" altLang="zh-CN" sz="2000" dirty="0"/>
              <a:t>SRAM </a:t>
            </a:r>
            <a:r>
              <a:rPr lang="zh-CN" altLang="en-US" sz="2000" dirty="0"/>
              <a:t>成本估算预计单卡 </a:t>
            </a:r>
            <a:r>
              <a:rPr lang="en-US" altLang="zh-CN" sz="2000" dirty="0"/>
              <a:t>1200$</a:t>
            </a:r>
            <a:r>
              <a:rPr lang="zh-CN" altLang="en-US" sz="2000" dirty="0"/>
              <a:t>。</a:t>
            </a:r>
            <a:r>
              <a:rPr lang="en-US" altLang="zh-CN" sz="2000" dirty="0"/>
              <a:t>500</a:t>
            </a:r>
            <a:r>
              <a:rPr lang="zh-CN" altLang="en-US" sz="2000" dirty="0"/>
              <a:t> </a:t>
            </a:r>
            <a:r>
              <a:rPr lang="en-US" altLang="zh-CN" sz="2000" dirty="0"/>
              <a:t>x</a:t>
            </a:r>
            <a:r>
              <a:rPr lang="zh-CN" altLang="en-US" sz="2000" dirty="0"/>
              <a:t> </a:t>
            </a:r>
            <a:r>
              <a:rPr lang="en-US" altLang="zh-CN" sz="2000" dirty="0"/>
              <a:t>Groq </a:t>
            </a:r>
            <a:r>
              <a:rPr lang="zh-CN" altLang="en-US" sz="2000" dirty="0"/>
              <a:t>总成本 </a:t>
            </a:r>
            <a:r>
              <a:rPr lang="en-US" altLang="zh-CN" sz="2000" dirty="0"/>
              <a:t>60</a:t>
            </a:r>
            <a:r>
              <a:rPr lang="zh-CN" altLang="en-US" sz="2000" dirty="0"/>
              <a:t> 万美金，</a:t>
            </a:r>
            <a:r>
              <a:rPr lang="en-US" altLang="zh-CN" sz="2000" dirty="0"/>
              <a:t>60 </a:t>
            </a:r>
            <a:r>
              <a:rPr lang="zh-CN" altLang="en-US" sz="2000" dirty="0"/>
              <a:t>万美金只能采购两台 </a:t>
            </a:r>
            <a:r>
              <a:rPr lang="en-US" altLang="zh-CN" sz="2000" dirty="0"/>
              <a:t>NVIDIA H100</a:t>
            </a:r>
            <a:r>
              <a:rPr lang="zh-CN" altLang="en-US" sz="2000" dirty="0"/>
              <a:t>。两台 </a:t>
            </a:r>
            <a:r>
              <a:rPr lang="en-US" altLang="zh-CN" sz="2000" dirty="0"/>
              <a:t>NVIDIA H100 </a:t>
            </a:r>
            <a:r>
              <a:rPr lang="zh-CN" altLang="en-US" sz="2000" dirty="0"/>
              <a:t>能跑出 </a:t>
            </a:r>
            <a:r>
              <a:rPr lang="en-US" altLang="zh-CN" sz="2000" dirty="0"/>
              <a:t>500 tokens/s</a:t>
            </a:r>
            <a:r>
              <a:rPr lang="zh-CN" altLang="en-US" sz="2000" dirty="0"/>
              <a:t>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1332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64E7591-453C-934F-ADD6-7E3A431B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延迟 </a:t>
            </a:r>
            <a:r>
              <a:rPr lang="en-US" altLang="zh-CN" dirty="0"/>
              <a:t>Latency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A21205-C819-9347-9124-361B221E9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延迟 </a:t>
            </a:r>
            <a:r>
              <a:rPr lang="en-US" altLang="zh-CN" dirty="0">
                <a:solidFill>
                  <a:srgbClr val="F53A21"/>
                </a:solidFill>
              </a:rPr>
              <a:t>Latency</a:t>
            </a:r>
            <a:r>
              <a:rPr lang="zh-CN" altLang="en-US" dirty="0">
                <a:solidFill>
                  <a:srgbClr val="F53A21"/>
                </a:solidFill>
              </a:rPr>
              <a:t> 输入文本 </a:t>
            </a:r>
            <a:r>
              <a:rPr lang="en-US" altLang="zh-CN" dirty="0">
                <a:solidFill>
                  <a:srgbClr val="F53A21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53A21"/>
                </a:solidFill>
                <a:sym typeface="Wingdings" pitchFamily="2" charset="2"/>
              </a:rPr>
              <a:t> 获取</a:t>
            </a:r>
            <a:r>
              <a:rPr lang="zh-CN" altLang="en-US" dirty="0">
                <a:solidFill>
                  <a:srgbClr val="F53A21"/>
                </a:solidFill>
              </a:rPr>
              <a:t>结果时间（以每词元每秒 </a:t>
            </a:r>
            <a:r>
              <a:rPr lang="en-US" altLang="zh-CN" dirty="0">
                <a:solidFill>
                  <a:srgbClr val="F53A21"/>
                </a:solidFill>
              </a:rPr>
              <a:t>Tokens/s </a:t>
            </a:r>
            <a:r>
              <a:rPr lang="zh-CN" altLang="en-US" dirty="0">
                <a:solidFill>
                  <a:srgbClr val="F53A21"/>
                </a:solidFill>
              </a:rPr>
              <a:t>）：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正常情况下，延迟越低越好；人类阅读速度有限，所以 </a:t>
            </a:r>
            <a:r>
              <a:rPr lang="en-US" altLang="zh-CN" sz="1600" dirty="0"/>
              <a:t>LLM</a:t>
            </a:r>
            <a:r>
              <a:rPr lang="zh-CN" altLang="en-US" sz="1600" dirty="0"/>
              <a:t> 的输出有一个合理延迟区间</a:t>
            </a:r>
          </a:p>
          <a:p>
            <a:pPr lvl="1"/>
            <a:r>
              <a:rPr lang="zh-CN" altLang="en-US" sz="1600" dirty="0"/>
              <a:t>确保流畅用户体验，</a:t>
            </a:r>
            <a:r>
              <a:rPr lang="en-US" altLang="zh-CN" sz="1600" dirty="0"/>
              <a:t>LLM</a:t>
            </a:r>
            <a:r>
              <a:rPr lang="zh-CN" altLang="en-US" sz="1600" dirty="0"/>
              <a:t> 输出速度 </a:t>
            </a:r>
            <a:r>
              <a:rPr lang="en-US" altLang="zh-CN" sz="1600" dirty="0"/>
              <a:t>&gt;10-15 Tokens/s</a:t>
            </a:r>
            <a:r>
              <a:rPr lang="zh-CN" altLang="en-US" sz="1600" dirty="0"/>
              <a:t>，即单 </a:t>
            </a:r>
            <a:r>
              <a:rPr lang="en-US" altLang="zh-CN" sz="1600" dirty="0"/>
              <a:t>Token</a:t>
            </a:r>
            <a:r>
              <a:rPr lang="zh-CN" altLang="en-US" sz="1600" dirty="0"/>
              <a:t> 延迟 </a:t>
            </a:r>
            <a:r>
              <a:rPr lang="en-US" altLang="zh-CN" sz="1600" dirty="0"/>
              <a:t>&lt;100ms</a:t>
            </a:r>
            <a:r>
              <a:rPr lang="zh-CN" altLang="en-US" sz="1600" dirty="0"/>
              <a:t>，</a:t>
            </a:r>
            <a:r>
              <a:rPr lang="en-US" altLang="zh-CN" sz="1600" dirty="0"/>
              <a:t>H100</a:t>
            </a:r>
            <a:r>
              <a:rPr lang="zh-CN" altLang="en-US" sz="1600" dirty="0"/>
              <a:t> </a:t>
            </a:r>
            <a:r>
              <a:rPr lang="en-US" altLang="zh-CN" sz="1600" dirty="0"/>
              <a:t>~50</a:t>
            </a:r>
            <a:r>
              <a:rPr lang="zh-CN" altLang="en-US" sz="1600" dirty="0"/>
              <a:t> </a:t>
            </a:r>
            <a:r>
              <a:rPr lang="en-US" altLang="zh-CN" sz="1600" dirty="0"/>
              <a:t>Tokens/s</a:t>
            </a:r>
            <a:br>
              <a:rPr lang="zh-CN" altLang="en-US" sz="1600" dirty="0"/>
            </a:b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6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FD131EA-EC05-6B42-B884-7684CAF5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业界的通用看法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0AD016-FA12-764E-84E3-065117088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074489" cy="4994910"/>
          </a:xfrm>
        </p:spPr>
        <p:txBody>
          <a:bodyPr/>
          <a:lstStyle/>
          <a:p>
            <a:r>
              <a:rPr lang="en-US" altLang="zh-CN" b="1" dirty="0">
                <a:hlinkClick r:id="rId2"/>
              </a:rPr>
              <a:t>mackler</a:t>
            </a:r>
            <a:r>
              <a:rPr lang="zh-CN" altLang="en-US" b="1" dirty="0"/>
              <a:t>：</a:t>
            </a:r>
            <a:r>
              <a:rPr lang="en-US" altLang="zh-CN" dirty="0"/>
              <a:t>LLM</a:t>
            </a:r>
            <a:r>
              <a:rPr lang="zh-CN" altLang="en-US" dirty="0"/>
              <a:t> 很不一样，直接摧毁了上面的美好故事的基本逻辑，不只是 </a:t>
            </a:r>
            <a:r>
              <a:rPr lang="en-US" altLang="zh-CN" dirty="0"/>
              <a:t>scale</a:t>
            </a:r>
            <a:r>
              <a:rPr lang="zh-CN" altLang="en-US" dirty="0"/>
              <a:t> 的问题，还有 </a:t>
            </a:r>
            <a:r>
              <a:rPr lang="en-US" altLang="zh-CN" dirty="0"/>
              <a:t>KV-Cache</a:t>
            </a:r>
            <a:r>
              <a:rPr lang="zh-CN" altLang="en-US" dirty="0"/>
              <a:t> 热数据。</a:t>
            </a:r>
            <a:r>
              <a:rPr lang="en-US" altLang="zh-CN" dirty="0"/>
              <a:t>XXX</a:t>
            </a:r>
            <a:r>
              <a:rPr lang="zh-CN" altLang="en-US" dirty="0"/>
              <a:t>，最大的劣势是 </a:t>
            </a:r>
            <a:r>
              <a:rPr lang="en-US" altLang="zh-CN" dirty="0"/>
              <a:t>SRAM</a:t>
            </a:r>
            <a:r>
              <a:rPr lang="zh-CN" altLang="en-US" dirty="0"/>
              <a:t> 容量实在太小了，成本也太高了。</a:t>
            </a:r>
            <a:endParaRPr lang="en-US" altLang="zh-CN" dirty="0"/>
          </a:p>
          <a:p>
            <a:endParaRPr lang="en-US" altLang="zh-CN" dirty="0">
              <a:solidFill>
                <a:srgbClr val="F53A21"/>
              </a:solidFill>
            </a:endParaRPr>
          </a:p>
          <a:p>
            <a:r>
              <a:rPr lang="en-US" altLang="zh-CN" dirty="0">
                <a:solidFill>
                  <a:srgbClr val="F53A21"/>
                </a:solidFill>
              </a:rPr>
              <a:t>——</a:t>
            </a:r>
            <a:r>
              <a:rPr lang="zh-CN" altLang="en-US" dirty="0">
                <a:solidFill>
                  <a:srgbClr val="F53A21"/>
                </a:solidFill>
              </a:rPr>
              <a:t> 不妥，太不妥了，不符合 </a:t>
            </a:r>
            <a:r>
              <a:rPr lang="en-US" altLang="zh-CN" dirty="0">
                <a:solidFill>
                  <a:srgbClr val="F53A21"/>
                </a:solidFill>
              </a:rPr>
              <a:t>LLM</a:t>
            </a:r>
            <a:r>
              <a:rPr lang="zh-CN" altLang="en-US" dirty="0">
                <a:solidFill>
                  <a:srgbClr val="F53A21"/>
                </a:solidFill>
              </a:rPr>
              <a:t> 大语言模型场景。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8A4A0-AABA-974A-A010-087319D4E0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26" y="1494440"/>
            <a:ext cx="5998588" cy="2231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D6D32E-FE6F-E944-8C7E-F0F0BE275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26" y="4063212"/>
            <a:ext cx="6012568" cy="2165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294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30AD1C-3B51-1A4E-8F8A-C871D514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市场策略的问题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A2E14165-F558-8D41-889B-BFC442E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4382003"/>
            <a:ext cx="10963473" cy="1257563"/>
          </a:xfrm>
          <a:ln w="3810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dirty="0"/>
              <a:t>推理聚焦 </a:t>
            </a:r>
            <a:r>
              <a:rPr lang="en-US" altLang="zh-CN" dirty="0"/>
              <a:t>C</a:t>
            </a:r>
            <a:r>
              <a:rPr lang="zh-CN" altLang="en-US" dirty="0"/>
              <a:t> 端用户已时延 </a:t>
            </a:r>
            <a:r>
              <a:rPr lang="en-US" altLang="zh-CN" dirty="0"/>
              <a:t>Latency</a:t>
            </a:r>
            <a:r>
              <a:rPr lang="zh-CN" altLang="en-US" dirty="0"/>
              <a:t> 优先， </a:t>
            </a:r>
            <a:r>
              <a:rPr lang="en-US" altLang="zh-CN" dirty="0"/>
              <a:t>Groq</a:t>
            </a:r>
            <a:r>
              <a:rPr lang="zh-CN" altLang="en-US" dirty="0"/>
              <a:t> 优势巨大；不以 时延</a:t>
            </a:r>
            <a:r>
              <a:rPr lang="en-US" altLang="zh-CN" dirty="0"/>
              <a:t>Latency</a:t>
            </a:r>
            <a:r>
              <a:rPr lang="zh-CN" altLang="en-US" dirty="0"/>
              <a:t> 重点则 </a:t>
            </a:r>
            <a:r>
              <a:rPr lang="en-US" altLang="zh-CN" dirty="0"/>
              <a:t>XXX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目前以时延 </a:t>
            </a:r>
            <a:r>
              <a:rPr lang="en-US" altLang="zh-CN" dirty="0"/>
              <a:t>Latency</a:t>
            </a:r>
            <a:r>
              <a:rPr lang="zh-CN" altLang="en-US" dirty="0"/>
              <a:t> 优先的应用还没有起来，需要等待大模型真正商业化落地；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328076-F02E-8943-B1DF-03C3158D7B24}"/>
              </a:ext>
            </a:extLst>
          </p:cNvPr>
          <p:cNvSpPr/>
          <p:nvPr/>
        </p:nvSpPr>
        <p:spPr>
          <a:xfrm>
            <a:off x="527104" y="1249964"/>
            <a:ext cx="11060003" cy="10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AI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手机场景要求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2ms/token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推理时延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  <a:sym typeface="Wingdings" pitchFamily="2" charset="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H100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大吞吐低时延，只能使用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Groq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；</a:t>
            </a:r>
          </a:p>
          <a:p>
            <a:pPr marL="457200" indent="-4572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场景对推理时延要求不严格（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5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Tokens/s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H100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和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Groq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都满足，需要考虑性价比；</a:t>
            </a:r>
            <a:endParaRPr lang="en-US" altLang="zh-CN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63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5BFE70-AE7D-A942-B4C3-D943DA20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64398-2DA5-F844-A164-F1A7848FF6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推理服务提供商提供自有芯片，芯片成本则是推理硬件成本。购买 </a:t>
            </a:r>
            <a:r>
              <a:rPr lang="en-US" altLang="zh-CN" sz="2000" dirty="0"/>
              <a:t>NV</a:t>
            </a:r>
            <a:r>
              <a:rPr lang="zh-CN" altLang="en-US" sz="2000" dirty="0"/>
              <a:t> 提供推理服务，其售价则是成本价，当卖铲人还是铲沙者？</a:t>
            </a:r>
          </a:p>
        </p:txBody>
      </p:sp>
    </p:spTree>
    <p:extLst>
      <p:ext uri="{BB962C8B-B14F-4D97-AF65-F5344CB8AC3E}">
        <p14:creationId xmlns:p14="http://schemas.microsoft.com/office/powerpoint/2010/main" val="249963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622307C-841D-4249-8110-A78C27C7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F499BA-19A9-FC43-9FEC-A548ADA44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zh-CN" altLang="en-US" dirty="0"/>
              <a:t>不能看</a:t>
            </a:r>
            <a:r>
              <a:rPr lang="en-US" altLang="zh-CN" dirty="0"/>
              <a:t>GPU H100</a:t>
            </a:r>
            <a:r>
              <a:rPr lang="zh-CN" altLang="en-US" dirty="0"/>
              <a:t>和</a:t>
            </a:r>
            <a:r>
              <a:rPr lang="en-US" altLang="zh-CN" dirty="0"/>
              <a:t>Groq</a:t>
            </a:r>
            <a:r>
              <a:rPr lang="zh-CN" altLang="en-US" dirty="0"/>
              <a:t>的直接对比，因为两者不等的。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85539D-D2C5-E348-88F8-C71748CB9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773968"/>
              </p:ext>
            </p:extLst>
          </p:nvPr>
        </p:nvGraphicFramePr>
        <p:xfrm>
          <a:off x="714761" y="2322786"/>
          <a:ext cx="5376633" cy="3833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2211">
                  <a:extLst>
                    <a:ext uri="{9D8B030D-6E8A-4147-A177-3AD203B41FA5}">
                      <a16:colId xmlns:a16="http://schemas.microsoft.com/office/drawing/2014/main" val="3540822881"/>
                    </a:ext>
                  </a:extLst>
                </a:gridCol>
                <a:gridCol w="1792211">
                  <a:extLst>
                    <a:ext uri="{9D8B030D-6E8A-4147-A177-3AD203B41FA5}">
                      <a16:colId xmlns:a16="http://schemas.microsoft.com/office/drawing/2014/main" val="3050396494"/>
                    </a:ext>
                  </a:extLst>
                </a:gridCol>
                <a:gridCol w="1792211">
                  <a:extLst>
                    <a:ext uri="{9D8B030D-6E8A-4147-A177-3AD203B41FA5}">
                      <a16:colId xmlns:a16="http://schemas.microsoft.com/office/drawing/2014/main" val="2215282640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Groq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H100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67268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14nm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4nm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74780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芯片尺寸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25*29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mm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814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*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814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mm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177974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Wafer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倍数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900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133559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访存速度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80TB/s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3.35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 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TB/s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748425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latency</a:t>
                      </a:r>
                      <a:r>
                        <a:rPr lang="zh-CN" altLang="en-US" sz="1400" b="0" i="0" kern="1200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时延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10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233601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HMB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None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96G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30797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场景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推理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训练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推理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941475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F7137862-3050-A740-8714-3B5E42951888}"/>
              </a:ext>
            </a:extLst>
          </p:cNvPr>
          <p:cNvSpPr/>
          <p:nvPr/>
        </p:nvSpPr>
        <p:spPr>
          <a:xfrm>
            <a:off x="6334915" y="2401043"/>
            <a:ext cx="5040000" cy="1289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Groq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可以打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折以上成本，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SRAM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比 </a:t>
            </a:r>
            <a:r>
              <a:rPr lang="en-US" altLang="zh-CN" dirty="0" err="1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STDcell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shrink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系数更小。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4nm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SRAM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密度比 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14nm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高，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4nm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工艺情况下不需要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572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卡。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079DF6-F1C6-E041-9347-A0EFDB74E813}"/>
              </a:ext>
            </a:extLst>
          </p:cNvPr>
          <p:cNvSpPr/>
          <p:nvPr/>
        </p:nvSpPr>
        <p:spPr>
          <a:xfrm>
            <a:off x="6334915" y="4050266"/>
            <a:ext cx="4977003" cy="458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张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wafer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大约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6000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美元成本。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颗不到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100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美元。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6DF942-B0C6-A147-8F9D-9A444BB948A5}"/>
              </a:ext>
            </a:extLst>
          </p:cNvPr>
          <p:cNvSpPr/>
          <p:nvPr/>
        </p:nvSpPr>
        <p:spPr>
          <a:xfrm>
            <a:off x="6334915" y="4861876"/>
            <a:ext cx="5040000" cy="87447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Groq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主打的是快，不完全是便宜（虽然也比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Amazon Bedrock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的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API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定价便宜了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60%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）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98A0B7A-7DA9-8B43-B7DD-D2F3A54C2FEF}"/>
              </a:ext>
            </a:extLst>
          </p:cNvPr>
          <p:cNvCxnSpPr>
            <a:cxnSpLocks/>
          </p:cNvCxnSpPr>
          <p:nvPr/>
        </p:nvCxnSpPr>
        <p:spPr>
          <a:xfrm flipV="1">
            <a:off x="5591503" y="3013149"/>
            <a:ext cx="743412" cy="107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211C69C-84B4-9945-9BAC-689144B26F0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591503" y="3638783"/>
            <a:ext cx="743412" cy="6409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DB46505-932A-7345-A8D5-C521D6887655}"/>
              </a:ext>
            </a:extLst>
          </p:cNvPr>
          <p:cNvCxnSpPr>
            <a:cxnSpLocks/>
          </p:cNvCxnSpPr>
          <p:nvPr/>
        </p:nvCxnSpPr>
        <p:spPr>
          <a:xfrm>
            <a:off x="5591503" y="4897315"/>
            <a:ext cx="743412" cy="533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99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543834-FCD1-5241-A63B-F1586071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技术发展的问题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99CC4C-D605-D741-B181-9A83251C05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软件生态：</a:t>
            </a:r>
            <a:r>
              <a:rPr lang="en-US" altLang="zh-CN" dirty="0"/>
              <a:t>2020</a:t>
            </a:r>
            <a:r>
              <a:rPr lang="zh-CN" altLang="en-US" dirty="0"/>
              <a:t> 年投产流片的芯片，</a:t>
            </a:r>
            <a:r>
              <a:rPr lang="en-US" altLang="zh-CN" dirty="0"/>
              <a:t>2023/24</a:t>
            </a:r>
            <a:r>
              <a:rPr lang="zh-CN" altLang="en-US" dirty="0"/>
              <a:t> 适配 </a:t>
            </a:r>
            <a:r>
              <a:rPr lang="en-US" altLang="zh-CN" dirty="0"/>
              <a:t>LLM</a:t>
            </a:r>
            <a:r>
              <a:rPr lang="zh-CN" altLang="en-US" dirty="0"/>
              <a:t> 用 </a:t>
            </a:r>
            <a:r>
              <a:rPr lang="en-US" altLang="zh-CN" dirty="0"/>
              <a:t>2/3</a:t>
            </a:r>
            <a:r>
              <a:rPr lang="zh-CN" altLang="en-US" dirty="0"/>
              <a:t>年构建软件体系，</a:t>
            </a:r>
            <a:r>
              <a:rPr lang="en-US" altLang="zh-CN" dirty="0"/>
              <a:t>AI</a:t>
            </a:r>
            <a:r>
              <a:rPr lang="zh-CN" altLang="en-US" dirty="0"/>
              <a:t> 系统配套；</a:t>
            </a:r>
            <a:endParaRPr lang="en-US" altLang="zh-CN" dirty="0"/>
          </a:p>
          <a:p>
            <a:r>
              <a:rPr lang="zh-CN" altLang="en-US" b="1" dirty="0"/>
              <a:t>功耗和散热：</a:t>
            </a:r>
            <a:r>
              <a:rPr lang="zh-CN" altLang="en-US" dirty="0"/>
              <a:t>成为核心成本，如比特币矿机工厂相似，</a:t>
            </a:r>
            <a:r>
              <a:rPr lang="en-US" altLang="zh-CN" dirty="0"/>
              <a:t>3-10</a:t>
            </a:r>
            <a:r>
              <a:rPr lang="zh-CN" altLang="en-US" dirty="0"/>
              <a:t>年电力成本将会超过芯片成本；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2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77350F-25CC-D944-B44E-AEECBE32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 </a:t>
            </a:r>
            <a:r>
              <a:rPr lang="en-US" altLang="zh-CN" dirty="0"/>
              <a:t>Groq</a:t>
            </a:r>
            <a:r>
              <a:rPr lang="zh-CN" altLang="en-US" dirty="0"/>
              <a:t> 洞察总结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B5ED6A-58C9-F546-BD84-E0D0E7C939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短期内不看好 </a:t>
            </a:r>
            <a:r>
              <a:rPr lang="en-US" altLang="zh-CN" dirty="0"/>
              <a:t>Groq</a:t>
            </a:r>
            <a:r>
              <a:rPr lang="zh-CN" altLang="en-US" dirty="0"/>
              <a:t> 此类的 </a:t>
            </a:r>
            <a:r>
              <a:rPr lang="en-US" altLang="zh-CN" dirty="0"/>
              <a:t>DSA</a:t>
            </a:r>
            <a:r>
              <a:rPr lang="zh-CN" altLang="en-US" dirty="0"/>
              <a:t>，长期大模型应用落地特别是 </a:t>
            </a:r>
            <a:r>
              <a:rPr lang="en-US" altLang="zh-CN" dirty="0"/>
              <a:t>AI-Agent</a:t>
            </a:r>
            <a:r>
              <a:rPr lang="zh-CN" altLang="en-US" dirty="0"/>
              <a:t> 是个很好的技术方向；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主要矛盾并不是 </a:t>
            </a:r>
            <a:r>
              <a:rPr lang="en-US" altLang="zh-CN" dirty="0"/>
              <a:t>LLM</a:t>
            </a:r>
            <a:r>
              <a:rPr lang="zh-CN" altLang="en-US" dirty="0"/>
              <a:t> 的技术和 </a:t>
            </a:r>
            <a:r>
              <a:rPr lang="en-US" altLang="zh-CN" dirty="0"/>
              <a:t>Tokens/s</a:t>
            </a:r>
            <a:r>
              <a:rPr lang="zh-CN" altLang="en-US" dirty="0"/>
              <a:t> 成本，而是应用短期无法落地；</a:t>
            </a:r>
          </a:p>
        </p:txBody>
      </p:sp>
    </p:spTree>
    <p:extLst>
      <p:ext uri="{BB962C8B-B14F-4D97-AF65-F5344CB8AC3E}">
        <p14:creationId xmlns:p14="http://schemas.microsoft.com/office/powerpoint/2010/main" val="278749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C8FE7F9-0795-A340-BA5D-397FD654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068" y="3808708"/>
            <a:ext cx="4824249" cy="254637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EC307B3-74D8-F44D-8342-C89C0BA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对产业的思考与洞察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876AEF-5FAA-4247-9E11-5C69B06F3D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展望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：</a:t>
            </a:r>
            <a:r>
              <a:rPr lang="en-US" altLang="zh-CN" dirty="0"/>
              <a:t>LLM</a:t>
            </a:r>
            <a:r>
              <a:rPr lang="zh-CN" altLang="en-US" dirty="0"/>
              <a:t> 未来通过 </a:t>
            </a:r>
            <a:r>
              <a:rPr lang="en-US" altLang="zh-CN" dirty="0"/>
              <a:t>AI-Agent</a:t>
            </a:r>
            <a:r>
              <a:rPr lang="zh-CN" altLang="en-US" dirty="0"/>
              <a:t> 落地（具身智能），如 </a:t>
            </a:r>
            <a:r>
              <a:rPr lang="en-US" altLang="zh-CN" dirty="0"/>
              <a:t>Groq</a:t>
            </a:r>
            <a:r>
              <a:rPr lang="zh-CN" altLang="en-US" dirty="0"/>
              <a:t> 的 </a:t>
            </a:r>
            <a:r>
              <a:rPr lang="en-US" altLang="zh-CN" dirty="0"/>
              <a:t>ASIC</a:t>
            </a:r>
            <a:r>
              <a:rPr lang="zh-CN" altLang="en-US" dirty="0"/>
              <a:t> 将会成为 </a:t>
            </a:r>
            <a:r>
              <a:rPr lang="en-US" altLang="zh-CN" dirty="0"/>
              <a:t>LLM</a:t>
            </a:r>
            <a:r>
              <a:rPr lang="zh-CN" altLang="en-US" dirty="0"/>
              <a:t> 主流芯片方案，单应用成本以 </a:t>
            </a:r>
            <a:r>
              <a:rPr lang="en-US" altLang="zh-CN" dirty="0"/>
              <a:t>10X</a:t>
            </a:r>
            <a:r>
              <a:rPr lang="zh-CN" altLang="en-US" dirty="0"/>
              <a:t> 级别下降；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下一代芯片</a:t>
            </a:r>
            <a:r>
              <a:rPr lang="zh-CN" altLang="en-US" dirty="0"/>
              <a:t>：执行 </a:t>
            </a:r>
            <a:r>
              <a:rPr lang="en-US" altLang="zh-CN" dirty="0"/>
              <a:t>LLM</a:t>
            </a:r>
            <a:r>
              <a:rPr lang="zh-CN" altLang="en-US" dirty="0"/>
              <a:t> 最大问题内存不够，未来与 </a:t>
            </a:r>
            <a:r>
              <a:rPr lang="en-US" altLang="zh-CN" dirty="0"/>
              <a:t>DDR</a:t>
            </a:r>
            <a:r>
              <a:rPr lang="zh-CN" altLang="en-US" dirty="0"/>
              <a:t> 一起封装而非 </a:t>
            </a:r>
            <a:r>
              <a:rPr lang="en-US" altLang="zh-CN" dirty="0"/>
              <a:t>HBM</a:t>
            </a:r>
            <a:r>
              <a:rPr lang="zh-CN" altLang="en-US" dirty="0"/>
              <a:t>，在极低时延下进一步提升芯片吞吐，能够解决目前 </a:t>
            </a:r>
            <a:r>
              <a:rPr lang="en-US" altLang="zh-CN" dirty="0"/>
              <a:t>LLM</a:t>
            </a:r>
            <a:r>
              <a:rPr lang="zh-CN" altLang="en-US" dirty="0"/>
              <a:t> 的大部分技术问题；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服务提供商：</a:t>
            </a:r>
            <a:r>
              <a:rPr lang="zh-CN" altLang="en-US" dirty="0"/>
              <a:t>自产芯片 </a:t>
            </a:r>
            <a:r>
              <a:rPr lang="en-US" altLang="zh-CN" dirty="0"/>
              <a:t>+</a:t>
            </a:r>
            <a:r>
              <a:rPr lang="zh-CN" altLang="en-US" dirty="0"/>
              <a:t> 推理服务的商业模式看来是比较具有经济价值（成本和消耗），所以推测</a:t>
            </a:r>
            <a:r>
              <a:rPr lang="zh-CN" altLang="en-US" u="sng" dirty="0"/>
              <a:t>百度 </a:t>
            </a:r>
            <a:r>
              <a:rPr lang="en-US" altLang="zh-CN" u="sng" dirty="0"/>
              <a:t>+</a:t>
            </a:r>
            <a:r>
              <a:rPr lang="zh-CN" altLang="en-US" u="sng" dirty="0"/>
              <a:t> 昆仑芯</a:t>
            </a:r>
            <a:r>
              <a:rPr lang="zh-CN" altLang="en-US" dirty="0"/>
              <a:t>、</a:t>
            </a:r>
            <a:r>
              <a:rPr lang="zh-CN" altLang="en-US" u="sng" dirty="0"/>
              <a:t>腾讯 </a:t>
            </a:r>
            <a:r>
              <a:rPr lang="en-US" altLang="zh-CN" u="sng" dirty="0"/>
              <a:t>+</a:t>
            </a:r>
            <a:r>
              <a:rPr lang="zh-CN" altLang="en-US" u="sng" dirty="0"/>
              <a:t> 燧原</a:t>
            </a:r>
            <a:r>
              <a:rPr lang="zh-CN" altLang="en-US" dirty="0"/>
              <a:t>、</a:t>
            </a:r>
            <a:r>
              <a:rPr lang="zh-CN" altLang="en-US" u="sng" dirty="0"/>
              <a:t>阿里 </a:t>
            </a:r>
            <a:r>
              <a:rPr lang="en-US" altLang="zh-CN" u="sng" dirty="0"/>
              <a:t>+</a:t>
            </a:r>
            <a:r>
              <a:rPr lang="zh-CN" altLang="en-US" u="sng" dirty="0"/>
              <a:t> 含光</a:t>
            </a:r>
            <a:r>
              <a:rPr lang="zh-CN" altLang="en-US" dirty="0"/>
              <a:t> 对于新的技术架构蠢蠢欲动。</a:t>
            </a:r>
          </a:p>
        </p:txBody>
      </p:sp>
    </p:spTree>
    <p:extLst>
      <p:ext uri="{BB962C8B-B14F-4D97-AF65-F5344CB8AC3E}">
        <p14:creationId xmlns:p14="http://schemas.microsoft.com/office/powerpoint/2010/main" val="378158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4A0EA4-CE65-4448-95DC-655922BA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81551C-C524-4149-9505-68AD19E112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吞吐指 </a:t>
            </a:r>
            <a:r>
              <a:rPr lang="en-US" altLang="zh-CN" dirty="0">
                <a:solidFill>
                  <a:srgbClr val="F53A21"/>
                </a:solidFill>
              </a:rPr>
              <a:t>LLM</a:t>
            </a:r>
            <a:r>
              <a:rPr lang="zh-CN" altLang="en-US" dirty="0">
                <a:solidFill>
                  <a:srgbClr val="F53A21"/>
                </a:solidFill>
              </a:rPr>
              <a:t> 单位时间内能处理数据量（每秒查询数 </a:t>
            </a:r>
            <a:r>
              <a:rPr lang="en-US" altLang="zh-CN" dirty="0">
                <a:solidFill>
                  <a:srgbClr val="F53A21"/>
                </a:solidFill>
              </a:rPr>
              <a:t>Query/second </a:t>
            </a:r>
            <a:r>
              <a:rPr lang="zh-CN" altLang="en-US" dirty="0">
                <a:solidFill>
                  <a:srgbClr val="F53A21"/>
                </a:solidFill>
              </a:rPr>
              <a:t>）：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吞吐直接影响 </a:t>
            </a:r>
            <a:r>
              <a:rPr lang="en-US" altLang="zh-CN" sz="1600" dirty="0"/>
              <a:t>LLM</a:t>
            </a:r>
            <a:r>
              <a:rPr lang="zh-CN" altLang="en-US" sz="1600" dirty="0"/>
              <a:t> 在实际应用中效率、成本、用户体验；</a:t>
            </a:r>
          </a:p>
          <a:p>
            <a:pPr lvl="1"/>
            <a:r>
              <a:rPr lang="zh-CN" altLang="en-US" sz="1600" dirty="0"/>
              <a:t>吞吐量越大越好，但是因为在有限的硬件资源下，吞吐量大可以支持更多并发的用户访问；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60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31397</TotalTime>
  <Words>4208</Words>
  <Application>Microsoft Macintosh PowerPoint</Application>
  <PresentationFormat>自定义</PresentationFormat>
  <Paragraphs>405</Paragraphs>
  <Slides>87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87</vt:i4>
      </vt:variant>
    </vt:vector>
  </HeadingPairs>
  <TitlesOfParts>
    <vt:vector size="102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Groq 效果</vt:lpstr>
      <vt:lpstr>推理速度对比</vt:lpstr>
      <vt:lpstr>推理速度对比</vt:lpstr>
      <vt:lpstr>推理价格对比</vt:lpstr>
      <vt:lpstr>PowerPoint 演示文稿</vt:lpstr>
      <vt:lpstr>延迟 Latency</vt:lpstr>
      <vt:lpstr>吞吐 Throughput</vt:lpstr>
      <vt:lpstr>大模型推理阶段</vt:lpstr>
      <vt:lpstr>大模型推理阶段</vt:lpstr>
      <vt:lpstr>大模型推理影响因素</vt:lpstr>
      <vt:lpstr>Question</vt:lpstr>
      <vt:lpstr>PowerPoint 演示文稿</vt:lpstr>
      <vt:lpstr>Groq 的创立</vt:lpstr>
      <vt:lpstr>Groq 的发展</vt:lpstr>
      <vt:lpstr>Groq 特性</vt:lpstr>
      <vt:lpstr>Groq 的定义</vt:lpstr>
      <vt:lpstr>Groq 的定义</vt:lpstr>
      <vt:lpstr>Groq 软件定义硬件</vt:lpstr>
      <vt:lpstr>Groq 软件定义硬件</vt:lpstr>
      <vt:lpstr>Groq 软件定义硬件</vt:lpstr>
      <vt:lpstr>Groq 芯片形态</vt:lpstr>
      <vt:lpstr>Groq 产品形态</vt:lpstr>
      <vt:lpstr>PowerPoint 演示文稿</vt:lpstr>
      <vt:lpstr>TSP 芯片</vt:lpstr>
      <vt:lpstr>TSP 芯片</vt:lpstr>
      <vt:lpstr>TSP 芯片数据流动</vt:lpstr>
      <vt:lpstr>TSP 芯片</vt:lpstr>
      <vt:lpstr>TSP 软件定义</vt:lpstr>
      <vt:lpstr>TSP 软件定义</vt:lpstr>
      <vt:lpstr>TSP 软件定义</vt:lpstr>
      <vt:lpstr>TSP 软件定义</vt:lpstr>
      <vt:lpstr>TSP 软件定义</vt:lpstr>
      <vt:lpstr>TSP Superlane</vt:lpstr>
      <vt:lpstr>TSP Superlane</vt:lpstr>
      <vt:lpstr>TSP Superlane 位宽</vt:lpstr>
      <vt:lpstr>TSP Superlane</vt:lpstr>
      <vt:lpstr>TSP Superlane</vt:lpstr>
      <vt:lpstr>TSP Superlane Pons</vt:lpstr>
      <vt:lpstr>PowerPoint 演示文稿</vt:lpstr>
      <vt:lpstr>Superlane 细节展开</vt:lpstr>
      <vt:lpstr>矩阵乘法单元 MXM</vt:lpstr>
      <vt:lpstr>矩阵乘法单元 MXM</vt:lpstr>
      <vt:lpstr>矩阵乘法单元 MXM</vt:lpstr>
      <vt:lpstr>向量执行单元 VXM</vt:lpstr>
      <vt:lpstr>内存单元 MEM (x2)</vt:lpstr>
      <vt:lpstr>数据交换单元 SXM (x2)</vt:lpstr>
      <vt:lpstr>数据交换单元 SXM (x2)</vt:lpstr>
      <vt:lpstr>存储结构</vt:lpstr>
      <vt:lpstr>流寄存器 Stream Register</vt:lpstr>
      <vt:lpstr>流寄存器 Stream Register</vt:lpstr>
      <vt:lpstr>功能单元支持指令</vt:lpstr>
      <vt:lpstr>PowerPoint 演示文稿</vt:lpstr>
      <vt:lpstr>集群系统扩展 TSP  LPU</vt:lpstr>
      <vt:lpstr>确定性网络</vt:lpstr>
      <vt:lpstr>确定性网络</vt:lpstr>
      <vt:lpstr>确定性网络</vt:lpstr>
      <vt:lpstr>确定性网络</vt:lpstr>
      <vt:lpstr>GroqNode</vt:lpstr>
      <vt:lpstr>GroqNode</vt:lpstr>
      <vt:lpstr>GroqNode  GroqRack</vt:lpstr>
      <vt:lpstr>GroqRack</vt:lpstr>
      <vt:lpstr>GroqRack</vt:lpstr>
      <vt:lpstr>Scale out 带宽性能</vt:lpstr>
      <vt:lpstr>Question</vt:lpstr>
      <vt:lpstr>PowerPoint 演示文稿</vt:lpstr>
      <vt:lpstr>吞吐量 - 时延性能曲线</vt:lpstr>
      <vt:lpstr>吞吐量 - 时延性能曲线</vt:lpstr>
      <vt:lpstr>吞吐量 - 时延性能曲线</vt:lpstr>
      <vt:lpstr>Groq 成功的关键</vt:lpstr>
      <vt:lpstr>技术总结 Pons</vt:lpstr>
      <vt:lpstr>技术总结 Cons</vt:lpstr>
      <vt:lpstr>PowerPoint 演示文稿</vt:lpstr>
      <vt:lpstr>业界的通用看法</vt:lpstr>
      <vt:lpstr>业界的通用看法</vt:lpstr>
      <vt:lpstr>Semianalysis 分析</vt:lpstr>
      <vt:lpstr>Semianalysis 分析</vt:lpstr>
      <vt:lpstr>成本核算？</vt:lpstr>
      <vt:lpstr>业界的通用看法</vt:lpstr>
      <vt:lpstr>市场策略的问题</vt:lpstr>
      <vt:lpstr>用户场景</vt:lpstr>
      <vt:lpstr>思考</vt:lpstr>
      <vt:lpstr>Groq 技术发展的问题</vt:lpstr>
      <vt:lpstr>对 Groq 洞察总结</vt:lpstr>
      <vt:lpstr>对产业的思考与洞察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11191</cp:revision>
  <cp:lastPrinted>2023-09-08T09:14:01Z</cp:lastPrinted>
  <dcterms:created xsi:type="dcterms:W3CDTF">2020-08-28T08:44:19Z</dcterms:created>
  <dcterms:modified xsi:type="dcterms:W3CDTF">2024-03-10T02:39:26Z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